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256" r:id="rId2"/>
    <p:sldId id="257" r:id="rId3"/>
    <p:sldId id="288" r:id="rId4"/>
    <p:sldId id="261" r:id="rId5"/>
    <p:sldId id="273" r:id="rId6"/>
    <p:sldId id="299" r:id="rId7"/>
    <p:sldId id="300" r:id="rId8"/>
    <p:sldId id="262" r:id="rId9"/>
    <p:sldId id="301" r:id="rId10"/>
    <p:sldId id="297" r:id="rId11"/>
    <p:sldId id="298" r:id="rId12"/>
    <p:sldId id="282" r:id="rId13"/>
    <p:sldId id="304" r:id="rId14"/>
    <p:sldId id="287" r:id="rId15"/>
    <p:sldId id="289" r:id="rId16"/>
    <p:sldId id="286" r:id="rId17"/>
    <p:sldId id="294" r:id="rId18"/>
    <p:sldId id="303" r:id="rId19"/>
    <p:sldId id="290" r:id="rId20"/>
    <p:sldId id="293" r:id="rId21"/>
    <p:sldId id="292" r:id="rId22"/>
    <p:sldId id="295" r:id="rId23"/>
    <p:sldId id="280" r:id="rId24"/>
    <p:sldId id="285" r:id="rId25"/>
    <p:sldId id="296" r:id="rId26"/>
    <p:sldId id="276" r:id="rId27"/>
    <p:sldId id="277" r:id="rId28"/>
    <p:sldId id="291" r:id="rId29"/>
    <p:sldId id="302" r:id="rId30"/>
    <p:sldId id="27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AED4DF3-8E57-433F-A47B-B0178982215E}">
          <p14:sldIdLst>
            <p14:sldId id="256"/>
            <p14:sldId id="257"/>
            <p14:sldId id="288"/>
            <p14:sldId id="261"/>
            <p14:sldId id="273"/>
            <p14:sldId id="299"/>
            <p14:sldId id="300"/>
            <p14:sldId id="262"/>
            <p14:sldId id="301"/>
            <p14:sldId id="297"/>
            <p14:sldId id="298"/>
            <p14:sldId id="282"/>
            <p14:sldId id="304"/>
            <p14:sldId id="287"/>
            <p14:sldId id="289"/>
            <p14:sldId id="286"/>
            <p14:sldId id="294"/>
            <p14:sldId id="303"/>
            <p14:sldId id="290"/>
            <p14:sldId id="293"/>
            <p14:sldId id="292"/>
            <p14:sldId id="295"/>
            <p14:sldId id="280"/>
            <p14:sldId id="285"/>
            <p14:sldId id="296"/>
            <p14:sldId id="276"/>
            <p14:sldId id="277"/>
            <p14:sldId id="291"/>
            <p14:sldId id="302"/>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61" autoAdjust="0"/>
    <p:restoredTop sz="94643"/>
  </p:normalViewPr>
  <p:slideViewPr>
    <p:cSldViewPr snapToGrid="0">
      <p:cViewPr varScale="1">
        <p:scale>
          <a:sx n="100" d="100"/>
          <a:sy n="100" d="100"/>
        </p:scale>
        <p:origin x="78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_rels/data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70CECA-B71A-4599-A473-C5BACD6C513C}" type="doc">
      <dgm:prSet loTypeId="urn:microsoft.com/office/officeart/2005/8/layout/list1" loCatId="list" qsTypeId="urn:microsoft.com/office/officeart/2005/8/quickstyle/simple1" qsCatId="simple" csTypeId="urn:microsoft.com/office/officeart/2018/5/colors/Iconchunking_neutralicon_colorful1" csCatId="colorful" phldr="1"/>
      <dgm:spPr/>
      <dgm:t>
        <a:bodyPr/>
        <a:lstStyle/>
        <a:p>
          <a:endParaRPr lang="en-US"/>
        </a:p>
      </dgm:t>
    </dgm:pt>
    <dgm:pt modelId="{EC945E8E-D2F3-4023-BCA7-B7AD008F0F9C}">
      <dgm:prSet custT="1"/>
      <dgm:spPr/>
      <dgm:t>
        <a:bodyPr/>
        <a:lstStyle/>
        <a:p>
          <a:pPr>
            <a:lnSpc>
              <a:spcPct val="100000"/>
            </a:lnSpc>
          </a:pPr>
          <a:r>
            <a:rPr lang="en-IN" sz="1600" b="1" i="0" dirty="0">
              <a:latin typeface="Times New Roman" panose="02020603050405020304" pitchFamily="18" charset="0"/>
              <a:cs typeface="Times New Roman" panose="02020603050405020304" pitchFamily="18" charset="0"/>
            </a:rPr>
            <a:t>2. </a:t>
          </a:r>
          <a:r>
            <a:rPr lang="en-GB" sz="1600" b="1" i="0" dirty="0">
              <a:latin typeface="Times New Roman" panose="02020603050405020304" pitchFamily="18" charset="0"/>
              <a:cs typeface="Times New Roman" panose="02020603050405020304" pitchFamily="18" charset="0"/>
            </a:rPr>
            <a:t>Key Features</a:t>
          </a:r>
          <a:endParaRPr lang="en-US" sz="1600" b="1" i="0" dirty="0">
            <a:latin typeface="Times New Roman" panose="02020603050405020304" pitchFamily="18" charset="0"/>
            <a:cs typeface="Times New Roman" panose="02020603050405020304" pitchFamily="18" charset="0"/>
          </a:endParaRPr>
        </a:p>
      </dgm:t>
    </dgm:pt>
    <dgm:pt modelId="{7EFDE289-3DAF-4FA6-A20D-FFE10758E339}" type="parTrans" cxnId="{32B95F93-BC2A-4DA1-9734-420ED0236A26}">
      <dgm:prSet/>
      <dgm:spPr/>
      <dgm:t>
        <a:bodyPr/>
        <a:lstStyle/>
        <a:p>
          <a:endParaRPr lang="en-US"/>
        </a:p>
      </dgm:t>
    </dgm:pt>
    <dgm:pt modelId="{1EB2100F-634C-4681-B81B-8C9903794896}" type="sibTrans" cxnId="{32B95F93-BC2A-4DA1-9734-420ED0236A26}">
      <dgm:prSet/>
      <dgm:spPr/>
      <dgm:t>
        <a:bodyPr/>
        <a:lstStyle/>
        <a:p>
          <a:pPr>
            <a:lnSpc>
              <a:spcPct val="100000"/>
            </a:lnSpc>
          </a:pPr>
          <a:endParaRPr lang="en-US"/>
        </a:p>
      </dgm:t>
    </dgm:pt>
    <dgm:pt modelId="{DDF40668-ADEF-4C3F-AAB4-A3B505350CA8}">
      <dgm:prSet custT="1"/>
      <dgm:spPr/>
      <dgm:t>
        <a:bodyPr/>
        <a:lstStyle/>
        <a:p>
          <a:pPr>
            <a:lnSpc>
              <a:spcPct val="100000"/>
            </a:lnSpc>
          </a:pPr>
          <a:r>
            <a:rPr lang="en-IN" sz="1600" b="1" i="0" dirty="0">
              <a:latin typeface="Times New Roman" panose="02020603050405020304" pitchFamily="18" charset="0"/>
              <a:cs typeface="Times New Roman" panose="02020603050405020304" pitchFamily="18" charset="0"/>
            </a:rPr>
            <a:t>3. Building Blocks of the model</a:t>
          </a:r>
          <a:endParaRPr lang="en-US" sz="1600" b="1" i="0" dirty="0">
            <a:latin typeface="Times New Roman" panose="02020603050405020304" pitchFamily="18" charset="0"/>
            <a:cs typeface="Times New Roman" panose="02020603050405020304" pitchFamily="18" charset="0"/>
          </a:endParaRPr>
        </a:p>
      </dgm:t>
    </dgm:pt>
    <dgm:pt modelId="{AF07578B-050B-4D81-B92D-40CEE4EC8C80}" type="parTrans" cxnId="{9866C845-AB86-4080-A60B-2D1F4C97BB2E}">
      <dgm:prSet/>
      <dgm:spPr/>
      <dgm:t>
        <a:bodyPr/>
        <a:lstStyle/>
        <a:p>
          <a:endParaRPr lang="en-US"/>
        </a:p>
      </dgm:t>
    </dgm:pt>
    <dgm:pt modelId="{A0FB31C0-DF47-497C-BC8A-41A1F0E45A5F}" type="sibTrans" cxnId="{9866C845-AB86-4080-A60B-2D1F4C97BB2E}">
      <dgm:prSet/>
      <dgm:spPr/>
      <dgm:t>
        <a:bodyPr/>
        <a:lstStyle/>
        <a:p>
          <a:pPr>
            <a:lnSpc>
              <a:spcPct val="100000"/>
            </a:lnSpc>
          </a:pPr>
          <a:endParaRPr lang="en-US"/>
        </a:p>
      </dgm:t>
    </dgm:pt>
    <dgm:pt modelId="{304D1614-D1E6-4603-8BEC-E311758A7611}">
      <dgm:prSet custT="1"/>
      <dgm:spPr/>
      <dgm:t>
        <a:bodyPr/>
        <a:lstStyle/>
        <a:p>
          <a:pPr>
            <a:lnSpc>
              <a:spcPct val="100000"/>
            </a:lnSpc>
          </a:pPr>
          <a:r>
            <a:rPr lang="en-IN" sz="1600" b="1" i="0" dirty="0">
              <a:solidFill>
                <a:schemeClr val="tx1"/>
              </a:solidFill>
              <a:latin typeface="Times New Roman" panose="02020603050405020304" pitchFamily="18" charset="0"/>
              <a:cs typeface="Times New Roman" panose="02020603050405020304" pitchFamily="18" charset="0"/>
            </a:rPr>
            <a:t>4.</a:t>
          </a:r>
          <a:r>
            <a:rPr lang="en-US" sz="1600" dirty="0">
              <a:solidFill>
                <a:schemeClr val="tx1"/>
              </a:solidFill>
              <a:latin typeface="+mj-lt"/>
              <a:ea typeface="+mj-ea"/>
              <a:cs typeface="+mj-cs"/>
            </a:rPr>
            <a:t> </a:t>
          </a:r>
          <a:r>
            <a:rPr lang="en-US" sz="1600" b="1" dirty="0">
              <a:solidFill>
                <a:schemeClr val="tx1"/>
              </a:solidFill>
              <a:latin typeface="Times New Roman" panose="02020603050405020304" pitchFamily="18" charset="0"/>
              <a:ea typeface="+mj-ea"/>
              <a:cs typeface="Times New Roman" panose="02020603050405020304" pitchFamily="18" charset="0"/>
            </a:rPr>
            <a:t>Design Principles of Ensemble Technique</a:t>
          </a:r>
          <a:endParaRPr lang="en-US" sz="1600" b="1" i="0" dirty="0">
            <a:solidFill>
              <a:schemeClr val="tx1"/>
            </a:solidFill>
            <a:latin typeface="Times New Roman" panose="02020603050405020304" pitchFamily="18" charset="0"/>
            <a:cs typeface="Times New Roman" panose="02020603050405020304" pitchFamily="18" charset="0"/>
          </a:endParaRPr>
        </a:p>
      </dgm:t>
    </dgm:pt>
    <dgm:pt modelId="{F7DB0343-3D36-41B0-9E24-31467D343853}" type="parTrans" cxnId="{040A2415-1584-43F5-8B27-2E9371991ED1}">
      <dgm:prSet/>
      <dgm:spPr/>
      <dgm:t>
        <a:bodyPr/>
        <a:lstStyle/>
        <a:p>
          <a:endParaRPr lang="en-US"/>
        </a:p>
      </dgm:t>
    </dgm:pt>
    <dgm:pt modelId="{475F8017-F10B-4A55-9B53-0C4B45A8C7FF}" type="sibTrans" cxnId="{040A2415-1584-43F5-8B27-2E9371991ED1}">
      <dgm:prSet/>
      <dgm:spPr/>
      <dgm:t>
        <a:bodyPr/>
        <a:lstStyle/>
        <a:p>
          <a:pPr>
            <a:lnSpc>
              <a:spcPct val="100000"/>
            </a:lnSpc>
          </a:pPr>
          <a:endParaRPr lang="en-US"/>
        </a:p>
      </dgm:t>
    </dgm:pt>
    <dgm:pt modelId="{AC0C2D03-29E9-411D-932A-E64DBE185655}">
      <dgm:prSet custT="1"/>
      <dgm:spPr/>
      <dgm:t>
        <a:bodyPr/>
        <a:lstStyle/>
        <a:p>
          <a:pPr>
            <a:lnSpc>
              <a:spcPct val="100000"/>
            </a:lnSpc>
          </a:pPr>
          <a:r>
            <a:rPr lang="en-IN" sz="1600" b="1" i="0" dirty="0">
              <a:latin typeface="Times New Roman" panose="02020603050405020304" pitchFamily="18" charset="0"/>
              <a:cs typeface="Times New Roman" panose="02020603050405020304" pitchFamily="18" charset="0"/>
            </a:rPr>
            <a:t>6.</a:t>
          </a:r>
          <a:r>
            <a:rPr lang="en-GB" sz="1600" b="1" i="0" dirty="0">
              <a:latin typeface="Times New Roman" panose="02020603050405020304" pitchFamily="18" charset="0"/>
              <a:cs typeface="Times New Roman" panose="02020603050405020304" pitchFamily="18" charset="0"/>
            </a:rPr>
            <a:t> Performance and Analysis</a:t>
          </a:r>
          <a:endParaRPr lang="en-US" sz="1600" b="1" i="0" dirty="0">
            <a:latin typeface="Times New Roman" panose="02020603050405020304" pitchFamily="18" charset="0"/>
            <a:cs typeface="Times New Roman" panose="02020603050405020304" pitchFamily="18" charset="0"/>
          </a:endParaRPr>
        </a:p>
      </dgm:t>
    </dgm:pt>
    <dgm:pt modelId="{CAD45F9C-0316-4131-B40E-175D64F84181}" type="parTrans" cxnId="{59023D83-700C-4F65-8486-810F3C6CD93B}">
      <dgm:prSet/>
      <dgm:spPr/>
      <dgm:t>
        <a:bodyPr/>
        <a:lstStyle/>
        <a:p>
          <a:endParaRPr lang="en-US"/>
        </a:p>
      </dgm:t>
    </dgm:pt>
    <dgm:pt modelId="{BB9973F2-7BD4-435B-B8E0-6206DD2D147B}" type="sibTrans" cxnId="{59023D83-700C-4F65-8486-810F3C6CD93B}">
      <dgm:prSet/>
      <dgm:spPr/>
      <dgm:t>
        <a:bodyPr/>
        <a:lstStyle/>
        <a:p>
          <a:pPr>
            <a:lnSpc>
              <a:spcPct val="100000"/>
            </a:lnSpc>
          </a:pPr>
          <a:endParaRPr lang="en-US"/>
        </a:p>
      </dgm:t>
    </dgm:pt>
    <dgm:pt modelId="{A96B5C1B-3753-4157-ADEA-2BF08EB8DBE9}">
      <dgm:prSet custT="1"/>
      <dgm:spPr/>
      <dgm:t>
        <a:bodyPr/>
        <a:lstStyle/>
        <a:p>
          <a:pPr>
            <a:lnSpc>
              <a:spcPct val="100000"/>
            </a:lnSpc>
          </a:pPr>
          <a:r>
            <a:rPr lang="en-IN" sz="1600" b="1" i="0" dirty="0">
              <a:latin typeface="Times New Roman" panose="02020603050405020304" pitchFamily="18" charset="0"/>
              <a:cs typeface="Times New Roman" panose="02020603050405020304" pitchFamily="18" charset="0"/>
            </a:rPr>
            <a:t>7. </a:t>
          </a:r>
          <a:r>
            <a:rPr lang="de-DE" sz="1600" b="1" i="0" dirty="0">
              <a:latin typeface="Times New Roman" panose="02020603050405020304" pitchFamily="18" charset="0"/>
              <a:cs typeface="Times New Roman" panose="02020603050405020304" pitchFamily="18" charset="0"/>
            </a:rPr>
            <a:t>Testing and Visualisation</a:t>
          </a:r>
          <a:endParaRPr lang="en-US" sz="1600" b="1" i="0" dirty="0">
            <a:latin typeface="Times New Roman" panose="02020603050405020304" pitchFamily="18" charset="0"/>
            <a:cs typeface="Times New Roman" panose="02020603050405020304" pitchFamily="18" charset="0"/>
          </a:endParaRPr>
        </a:p>
      </dgm:t>
    </dgm:pt>
    <dgm:pt modelId="{DED577DF-FC91-4EE9-B378-0FD7FE2F508F}" type="parTrans" cxnId="{09073F17-BC6C-446E-A8CC-45590F65080D}">
      <dgm:prSet/>
      <dgm:spPr/>
      <dgm:t>
        <a:bodyPr/>
        <a:lstStyle/>
        <a:p>
          <a:endParaRPr lang="en-US"/>
        </a:p>
      </dgm:t>
    </dgm:pt>
    <dgm:pt modelId="{C56C1A2B-EB95-4D37-BFA8-56F9A920A6EB}" type="sibTrans" cxnId="{09073F17-BC6C-446E-A8CC-45590F65080D}">
      <dgm:prSet/>
      <dgm:spPr/>
      <dgm:t>
        <a:bodyPr/>
        <a:lstStyle/>
        <a:p>
          <a:pPr>
            <a:lnSpc>
              <a:spcPct val="100000"/>
            </a:lnSpc>
          </a:pPr>
          <a:endParaRPr lang="en-US"/>
        </a:p>
      </dgm:t>
    </dgm:pt>
    <dgm:pt modelId="{9910A92D-31A0-4C34-8D3E-3303AB9D331B}">
      <dgm:prSet custT="1"/>
      <dgm:spPr/>
      <dgm:t>
        <a:bodyPr/>
        <a:lstStyle/>
        <a:p>
          <a:pPr>
            <a:lnSpc>
              <a:spcPct val="100000"/>
            </a:lnSpc>
          </a:pPr>
          <a:r>
            <a:rPr lang="en-IN" sz="1600" b="1" i="0" dirty="0">
              <a:latin typeface="Times New Roman" panose="02020603050405020304" pitchFamily="18" charset="0"/>
              <a:cs typeface="Times New Roman" panose="02020603050405020304" pitchFamily="18" charset="0"/>
            </a:rPr>
            <a:t>8. Conclusion </a:t>
          </a:r>
          <a:endParaRPr lang="en-US" sz="1600" b="1" i="0" dirty="0">
            <a:latin typeface="Times New Roman" panose="02020603050405020304" pitchFamily="18" charset="0"/>
            <a:cs typeface="Times New Roman" panose="02020603050405020304" pitchFamily="18" charset="0"/>
          </a:endParaRPr>
        </a:p>
      </dgm:t>
    </dgm:pt>
    <dgm:pt modelId="{B8EE317F-9239-4F95-AEF1-DDBA58A5C483}" type="parTrans" cxnId="{4DA06C80-5ED7-4705-AB54-6040C9767D17}">
      <dgm:prSet/>
      <dgm:spPr/>
      <dgm:t>
        <a:bodyPr/>
        <a:lstStyle/>
        <a:p>
          <a:endParaRPr lang="en-IN"/>
        </a:p>
      </dgm:t>
    </dgm:pt>
    <dgm:pt modelId="{0ABA3BB4-FF34-44EC-AE5A-BA774C22D7C6}" type="sibTrans" cxnId="{4DA06C80-5ED7-4705-AB54-6040C9767D17}">
      <dgm:prSet/>
      <dgm:spPr/>
      <dgm:t>
        <a:bodyPr/>
        <a:lstStyle/>
        <a:p>
          <a:endParaRPr lang="en-IN"/>
        </a:p>
      </dgm:t>
    </dgm:pt>
    <dgm:pt modelId="{DE031231-080F-4B62-BA9C-7617FD3BDF88}">
      <dgm:prSet custT="1"/>
      <dgm:spPr/>
      <dgm:t>
        <a:bodyPr/>
        <a:lstStyle/>
        <a:p>
          <a:pPr>
            <a:lnSpc>
              <a:spcPct val="100000"/>
            </a:lnSpc>
          </a:pPr>
          <a:r>
            <a:rPr lang="en-IN" sz="1600" b="1" i="0" dirty="0">
              <a:latin typeface="Times New Roman" panose="02020603050405020304" pitchFamily="18" charset="0"/>
              <a:cs typeface="Times New Roman" panose="02020603050405020304" pitchFamily="18" charset="0"/>
            </a:rPr>
            <a:t>1. Objective</a:t>
          </a:r>
          <a:endParaRPr lang="en-US" sz="1600" b="1" i="0" dirty="0">
            <a:latin typeface="Times New Roman" panose="02020603050405020304" pitchFamily="18" charset="0"/>
            <a:cs typeface="Times New Roman" panose="02020603050405020304" pitchFamily="18" charset="0"/>
          </a:endParaRPr>
        </a:p>
      </dgm:t>
    </dgm:pt>
    <dgm:pt modelId="{C62FCD09-7C7B-4F1E-824A-EE7F6F1CBC67}" type="sibTrans" cxnId="{0D9F410B-A884-4101-8872-2EF65671B881}">
      <dgm:prSet/>
      <dgm:spPr/>
      <dgm:t>
        <a:bodyPr/>
        <a:lstStyle/>
        <a:p>
          <a:pPr>
            <a:lnSpc>
              <a:spcPct val="100000"/>
            </a:lnSpc>
          </a:pPr>
          <a:endParaRPr lang="en-US"/>
        </a:p>
      </dgm:t>
    </dgm:pt>
    <dgm:pt modelId="{660C3B5B-B8D4-44A5-AFAB-047CE1F9F652}" type="parTrans" cxnId="{0D9F410B-A884-4101-8872-2EF65671B881}">
      <dgm:prSet/>
      <dgm:spPr/>
      <dgm:t>
        <a:bodyPr/>
        <a:lstStyle/>
        <a:p>
          <a:endParaRPr lang="en-US"/>
        </a:p>
      </dgm:t>
    </dgm:pt>
    <dgm:pt modelId="{B5B53EE0-FCE6-BA4F-A000-44A43FC556C6}">
      <dgm:prSet custT="1"/>
      <dgm:spPr/>
      <dgm:t>
        <a:bodyPr/>
        <a:lstStyle/>
        <a:p>
          <a:r>
            <a:rPr lang="en-GB" sz="1600" b="1" dirty="0">
              <a:latin typeface="Times New Roman" panose="02020603050405020304" pitchFamily="18" charset="0"/>
              <a:cs typeface="Times New Roman" panose="02020603050405020304" pitchFamily="18" charset="0"/>
            </a:rPr>
            <a:t>9. Future Work</a:t>
          </a:r>
        </a:p>
      </dgm:t>
    </dgm:pt>
    <dgm:pt modelId="{7BA35E99-CDAF-244A-B860-07D4A4BC5F2E}" type="parTrans" cxnId="{5DB2CD18-3445-2548-80DE-5B7C908867AE}">
      <dgm:prSet/>
      <dgm:spPr/>
      <dgm:t>
        <a:bodyPr/>
        <a:lstStyle/>
        <a:p>
          <a:endParaRPr lang="en-GB"/>
        </a:p>
      </dgm:t>
    </dgm:pt>
    <dgm:pt modelId="{280D31F0-E1BD-9B45-81A2-47F342210BEA}" type="sibTrans" cxnId="{5DB2CD18-3445-2548-80DE-5B7C908867AE}">
      <dgm:prSet/>
      <dgm:spPr/>
      <dgm:t>
        <a:bodyPr/>
        <a:lstStyle/>
        <a:p>
          <a:endParaRPr lang="en-GB"/>
        </a:p>
      </dgm:t>
    </dgm:pt>
    <dgm:pt modelId="{9148E2F7-1357-FC4E-9A32-FD79D4040554}">
      <dgm:prSet custT="1"/>
      <dgm:spPr/>
      <dgm:t>
        <a:bodyPr/>
        <a:lstStyle/>
        <a:p>
          <a:r>
            <a:rPr lang="en-US" sz="1600" b="1" dirty="0">
              <a:solidFill>
                <a:schemeClr val="tx1"/>
              </a:solidFill>
              <a:latin typeface="Times New Roman" panose="02020603050405020304" pitchFamily="18" charset="0"/>
              <a:cs typeface="Times New Roman" panose="02020603050405020304" pitchFamily="18" charset="0"/>
            </a:rPr>
            <a:t>5</a:t>
          </a:r>
          <a:r>
            <a:rPr lang="en-US" sz="1600" b="1" dirty="0">
              <a:solidFill>
                <a:schemeClr val="tx1"/>
              </a:solidFill>
              <a:latin typeface="Times New Roman" panose="02020603050405020304" pitchFamily="18" charset="0"/>
              <a:ea typeface="+mj-ea"/>
              <a:cs typeface="Times New Roman" panose="02020603050405020304" pitchFamily="18" charset="0"/>
            </a:rPr>
            <a:t>. Comparison metrics</a:t>
          </a:r>
          <a:endParaRPr lang="en-GB" sz="1600" b="1" dirty="0">
            <a:solidFill>
              <a:schemeClr val="tx1"/>
            </a:solidFill>
            <a:latin typeface="Times New Roman" panose="02020603050405020304" pitchFamily="18" charset="0"/>
            <a:cs typeface="Times New Roman" panose="02020603050405020304" pitchFamily="18" charset="0"/>
          </a:endParaRPr>
        </a:p>
      </dgm:t>
    </dgm:pt>
    <dgm:pt modelId="{9BBBB690-37FA-9C48-8F57-86CD32263440}" type="parTrans" cxnId="{5B16C9CC-41E7-B245-8000-12311FB4908B}">
      <dgm:prSet/>
      <dgm:spPr/>
      <dgm:t>
        <a:bodyPr/>
        <a:lstStyle/>
        <a:p>
          <a:endParaRPr lang="en-GB"/>
        </a:p>
      </dgm:t>
    </dgm:pt>
    <dgm:pt modelId="{7BD04D37-9FE3-6343-85AA-4A418BF36E6A}" type="sibTrans" cxnId="{5B16C9CC-41E7-B245-8000-12311FB4908B}">
      <dgm:prSet/>
      <dgm:spPr/>
      <dgm:t>
        <a:bodyPr/>
        <a:lstStyle/>
        <a:p>
          <a:endParaRPr lang="en-GB"/>
        </a:p>
      </dgm:t>
    </dgm:pt>
    <dgm:pt modelId="{8B923205-A220-448F-9550-1ED334D73DA2}" type="pres">
      <dgm:prSet presAssocID="{AE70CECA-B71A-4599-A473-C5BACD6C513C}" presName="linear" presStyleCnt="0">
        <dgm:presLayoutVars>
          <dgm:dir/>
          <dgm:animLvl val="lvl"/>
          <dgm:resizeHandles val="exact"/>
        </dgm:presLayoutVars>
      </dgm:prSet>
      <dgm:spPr/>
    </dgm:pt>
    <dgm:pt modelId="{17BC99BA-5D31-4C54-9489-C563EABF3537}" type="pres">
      <dgm:prSet presAssocID="{DE031231-080F-4B62-BA9C-7617FD3BDF88}" presName="parentLin" presStyleCnt="0"/>
      <dgm:spPr/>
    </dgm:pt>
    <dgm:pt modelId="{938797E1-3B74-4CF6-A5A7-8317B8CB1CC0}" type="pres">
      <dgm:prSet presAssocID="{DE031231-080F-4B62-BA9C-7617FD3BDF88}" presName="parentLeftMargin" presStyleLbl="node1" presStyleIdx="0" presStyleCnt="9"/>
      <dgm:spPr/>
    </dgm:pt>
    <dgm:pt modelId="{104244E5-5652-4B04-BEE6-83BEEC9DBDD3}" type="pres">
      <dgm:prSet presAssocID="{DE031231-080F-4B62-BA9C-7617FD3BDF88}" presName="parentText" presStyleLbl="node1" presStyleIdx="0" presStyleCnt="9">
        <dgm:presLayoutVars>
          <dgm:chMax val="0"/>
          <dgm:bulletEnabled val="1"/>
        </dgm:presLayoutVars>
      </dgm:prSet>
      <dgm:spPr/>
    </dgm:pt>
    <dgm:pt modelId="{FD24B776-E717-4703-BC1B-2535255918C8}" type="pres">
      <dgm:prSet presAssocID="{DE031231-080F-4B62-BA9C-7617FD3BDF88}" presName="negativeSpace" presStyleCnt="0"/>
      <dgm:spPr/>
    </dgm:pt>
    <dgm:pt modelId="{7732BD2E-D1EE-4520-AFBA-0C64145FD553}" type="pres">
      <dgm:prSet presAssocID="{DE031231-080F-4B62-BA9C-7617FD3BDF88}" presName="childText" presStyleLbl="conFgAcc1" presStyleIdx="0" presStyleCnt="9">
        <dgm:presLayoutVars>
          <dgm:bulletEnabled val="1"/>
        </dgm:presLayoutVars>
      </dgm:prSet>
      <dgm:spPr/>
    </dgm:pt>
    <dgm:pt modelId="{EAEF28FB-AE76-4D10-B8D5-5E75DC963480}" type="pres">
      <dgm:prSet presAssocID="{C62FCD09-7C7B-4F1E-824A-EE7F6F1CBC67}" presName="spaceBetweenRectangles" presStyleCnt="0"/>
      <dgm:spPr/>
    </dgm:pt>
    <dgm:pt modelId="{2A881911-25AC-43A5-B2F6-91AB38DB8875}" type="pres">
      <dgm:prSet presAssocID="{EC945E8E-D2F3-4023-BCA7-B7AD008F0F9C}" presName="parentLin" presStyleCnt="0"/>
      <dgm:spPr/>
    </dgm:pt>
    <dgm:pt modelId="{AF5D1D5F-AD29-4F7F-9E03-8C0C3F6FA04B}" type="pres">
      <dgm:prSet presAssocID="{EC945E8E-D2F3-4023-BCA7-B7AD008F0F9C}" presName="parentLeftMargin" presStyleLbl="node1" presStyleIdx="0" presStyleCnt="9"/>
      <dgm:spPr/>
    </dgm:pt>
    <dgm:pt modelId="{35640C67-1A19-4507-851C-5D19F1220B1F}" type="pres">
      <dgm:prSet presAssocID="{EC945E8E-D2F3-4023-BCA7-B7AD008F0F9C}" presName="parentText" presStyleLbl="node1" presStyleIdx="1" presStyleCnt="9">
        <dgm:presLayoutVars>
          <dgm:chMax val="0"/>
          <dgm:bulletEnabled val="1"/>
        </dgm:presLayoutVars>
      </dgm:prSet>
      <dgm:spPr/>
    </dgm:pt>
    <dgm:pt modelId="{3BE85FFC-8229-46DB-9D72-CD408BB005F3}" type="pres">
      <dgm:prSet presAssocID="{EC945E8E-D2F3-4023-BCA7-B7AD008F0F9C}" presName="negativeSpace" presStyleCnt="0"/>
      <dgm:spPr/>
    </dgm:pt>
    <dgm:pt modelId="{0F381307-DB91-4895-9654-4A979AF38133}" type="pres">
      <dgm:prSet presAssocID="{EC945E8E-D2F3-4023-BCA7-B7AD008F0F9C}" presName="childText" presStyleLbl="conFgAcc1" presStyleIdx="1" presStyleCnt="9">
        <dgm:presLayoutVars>
          <dgm:bulletEnabled val="1"/>
        </dgm:presLayoutVars>
      </dgm:prSet>
      <dgm:spPr/>
    </dgm:pt>
    <dgm:pt modelId="{1905927A-D234-44AD-B751-CFB6C376C478}" type="pres">
      <dgm:prSet presAssocID="{1EB2100F-634C-4681-B81B-8C9903794896}" presName="spaceBetweenRectangles" presStyleCnt="0"/>
      <dgm:spPr/>
    </dgm:pt>
    <dgm:pt modelId="{F4709D3F-7C45-440A-A6F1-4D9188934CF0}" type="pres">
      <dgm:prSet presAssocID="{DDF40668-ADEF-4C3F-AAB4-A3B505350CA8}" presName="parentLin" presStyleCnt="0"/>
      <dgm:spPr/>
    </dgm:pt>
    <dgm:pt modelId="{421FD4E6-D4E9-46A4-A889-C56E294A1CFC}" type="pres">
      <dgm:prSet presAssocID="{DDF40668-ADEF-4C3F-AAB4-A3B505350CA8}" presName="parentLeftMargin" presStyleLbl="node1" presStyleIdx="1" presStyleCnt="9"/>
      <dgm:spPr/>
    </dgm:pt>
    <dgm:pt modelId="{DC29F04A-9464-4801-BCA7-3B07FE203D94}" type="pres">
      <dgm:prSet presAssocID="{DDF40668-ADEF-4C3F-AAB4-A3B505350CA8}" presName="parentText" presStyleLbl="node1" presStyleIdx="2" presStyleCnt="9">
        <dgm:presLayoutVars>
          <dgm:chMax val="0"/>
          <dgm:bulletEnabled val="1"/>
        </dgm:presLayoutVars>
      </dgm:prSet>
      <dgm:spPr/>
    </dgm:pt>
    <dgm:pt modelId="{3115B490-F184-40FC-87F9-AB356CEB608C}" type="pres">
      <dgm:prSet presAssocID="{DDF40668-ADEF-4C3F-AAB4-A3B505350CA8}" presName="negativeSpace" presStyleCnt="0"/>
      <dgm:spPr/>
    </dgm:pt>
    <dgm:pt modelId="{5BBE938A-BEC3-411A-9E9E-2745433D60B5}" type="pres">
      <dgm:prSet presAssocID="{DDF40668-ADEF-4C3F-AAB4-A3B505350CA8}" presName="childText" presStyleLbl="conFgAcc1" presStyleIdx="2" presStyleCnt="9">
        <dgm:presLayoutVars>
          <dgm:bulletEnabled val="1"/>
        </dgm:presLayoutVars>
      </dgm:prSet>
      <dgm:spPr/>
    </dgm:pt>
    <dgm:pt modelId="{C70155CF-2AEC-439F-A38D-B28B38AE2663}" type="pres">
      <dgm:prSet presAssocID="{A0FB31C0-DF47-497C-BC8A-41A1F0E45A5F}" presName="spaceBetweenRectangles" presStyleCnt="0"/>
      <dgm:spPr/>
    </dgm:pt>
    <dgm:pt modelId="{98621AF7-C9D2-4A65-BD2B-3BABC3EDBEF6}" type="pres">
      <dgm:prSet presAssocID="{304D1614-D1E6-4603-8BEC-E311758A7611}" presName="parentLin" presStyleCnt="0"/>
      <dgm:spPr/>
    </dgm:pt>
    <dgm:pt modelId="{3964CF2B-2220-4CA4-9B26-82C123C4F165}" type="pres">
      <dgm:prSet presAssocID="{304D1614-D1E6-4603-8BEC-E311758A7611}" presName="parentLeftMargin" presStyleLbl="node1" presStyleIdx="2" presStyleCnt="9"/>
      <dgm:spPr/>
    </dgm:pt>
    <dgm:pt modelId="{D2E97F0C-85E3-4151-8522-492BF6E4B308}" type="pres">
      <dgm:prSet presAssocID="{304D1614-D1E6-4603-8BEC-E311758A7611}" presName="parentText" presStyleLbl="node1" presStyleIdx="3" presStyleCnt="9">
        <dgm:presLayoutVars>
          <dgm:chMax val="0"/>
          <dgm:bulletEnabled val="1"/>
        </dgm:presLayoutVars>
      </dgm:prSet>
      <dgm:spPr/>
    </dgm:pt>
    <dgm:pt modelId="{5FEE5478-21B2-46CA-82AE-92BA225F8E6F}" type="pres">
      <dgm:prSet presAssocID="{304D1614-D1E6-4603-8BEC-E311758A7611}" presName="negativeSpace" presStyleCnt="0"/>
      <dgm:spPr/>
    </dgm:pt>
    <dgm:pt modelId="{8CE01E45-12EB-410C-969B-732A3C103780}" type="pres">
      <dgm:prSet presAssocID="{304D1614-D1E6-4603-8BEC-E311758A7611}" presName="childText" presStyleLbl="conFgAcc1" presStyleIdx="3" presStyleCnt="9">
        <dgm:presLayoutVars>
          <dgm:bulletEnabled val="1"/>
        </dgm:presLayoutVars>
      </dgm:prSet>
      <dgm:spPr/>
    </dgm:pt>
    <dgm:pt modelId="{892EAA72-C0BF-4895-9271-FE2E3228D1CC}" type="pres">
      <dgm:prSet presAssocID="{475F8017-F10B-4A55-9B53-0C4B45A8C7FF}" presName="spaceBetweenRectangles" presStyleCnt="0"/>
      <dgm:spPr/>
    </dgm:pt>
    <dgm:pt modelId="{E697D6BE-CD79-6842-ABE7-7BA8E06EE543}" type="pres">
      <dgm:prSet presAssocID="{9148E2F7-1357-FC4E-9A32-FD79D4040554}" presName="parentLin" presStyleCnt="0"/>
      <dgm:spPr/>
    </dgm:pt>
    <dgm:pt modelId="{B2C2E33B-9FD6-B040-A601-AAEC9E585000}" type="pres">
      <dgm:prSet presAssocID="{9148E2F7-1357-FC4E-9A32-FD79D4040554}" presName="parentLeftMargin" presStyleLbl="node1" presStyleIdx="3" presStyleCnt="9"/>
      <dgm:spPr/>
    </dgm:pt>
    <dgm:pt modelId="{53642DC8-924C-854C-A29D-2F828C116B27}" type="pres">
      <dgm:prSet presAssocID="{9148E2F7-1357-FC4E-9A32-FD79D4040554}" presName="parentText" presStyleLbl="node1" presStyleIdx="4" presStyleCnt="9">
        <dgm:presLayoutVars>
          <dgm:chMax val="0"/>
          <dgm:bulletEnabled val="1"/>
        </dgm:presLayoutVars>
      </dgm:prSet>
      <dgm:spPr/>
    </dgm:pt>
    <dgm:pt modelId="{F7BBD1B0-C638-5842-B5E0-F4997FBFDA22}" type="pres">
      <dgm:prSet presAssocID="{9148E2F7-1357-FC4E-9A32-FD79D4040554}" presName="negativeSpace" presStyleCnt="0"/>
      <dgm:spPr/>
    </dgm:pt>
    <dgm:pt modelId="{78F0A599-3FF7-F941-A53A-337BF0925645}" type="pres">
      <dgm:prSet presAssocID="{9148E2F7-1357-FC4E-9A32-FD79D4040554}" presName="childText" presStyleLbl="conFgAcc1" presStyleIdx="4" presStyleCnt="9">
        <dgm:presLayoutVars>
          <dgm:bulletEnabled val="1"/>
        </dgm:presLayoutVars>
      </dgm:prSet>
      <dgm:spPr/>
    </dgm:pt>
    <dgm:pt modelId="{02E715DD-76D4-8F47-9922-8916FFBA989D}" type="pres">
      <dgm:prSet presAssocID="{7BD04D37-9FE3-6343-85AA-4A418BF36E6A}" presName="spaceBetweenRectangles" presStyleCnt="0"/>
      <dgm:spPr/>
    </dgm:pt>
    <dgm:pt modelId="{77128CC8-3738-4DA8-9654-B4AE6B52D55E}" type="pres">
      <dgm:prSet presAssocID="{AC0C2D03-29E9-411D-932A-E64DBE185655}" presName="parentLin" presStyleCnt="0"/>
      <dgm:spPr/>
    </dgm:pt>
    <dgm:pt modelId="{485E0322-5B7F-4FED-A57D-65DEFFADD83E}" type="pres">
      <dgm:prSet presAssocID="{AC0C2D03-29E9-411D-932A-E64DBE185655}" presName="parentLeftMargin" presStyleLbl="node1" presStyleIdx="4" presStyleCnt="9"/>
      <dgm:spPr/>
    </dgm:pt>
    <dgm:pt modelId="{72DE4C80-0396-49C9-A271-C2B5C5E14464}" type="pres">
      <dgm:prSet presAssocID="{AC0C2D03-29E9-411D-932A-E64DBE185655}" presName="parentText" presStyleLbl="node1" presStyleIdx="5" presStyleCnt="9">
        <dgm:presLayoutVars>
          <dgm:chMax val="0"/>
          <dgm:bulletEnabled val="1"/>
        </dgm:presLayoutVars>
      </dgm:prSet>
      <dgm:spPr/>
    </dgm:pt>
    <dgm:pt modelId="{A3C4DDFB-5D6F-403E-B1AD-5FA5F6C71F12}" type="pres">
      <dgm:prSet presAssocID="{AC0C2D03-29E9-411D-932A-E64DBE185655}" presName="negativeSpace" presStyleCnt="0"/>
      <dgm:spPr/>
    </dgm:pt>
    <dgm:pt modelId="{6848A82D-FEAE-4E43-A34E-F73C5BF06ACE}" type="pres">
      <dgm:prSet presAssocID="{AC0C2D03-29E9-411D-932A-E64DBE185655}" presName="childText" presStyleLbl="conFgAcc1" presStyleIdx="5" presStyleCnt="9">
        <dgm:presLayoutVars>
          <dgm:bulletEnabled val="1"/>
        </dgm:presLayoutVars>
      </dgm:prSet>
      <dgm:spPr/>
    </dgm:pt>
    <dgm:pt modelId="{E4429F22-06B6-47FF-9C2B-1B7A6175FAD7}" type="pres">
      <dgm:prSet presAssocID="{BB9973F2-7BD4-435B-B8E0-6206DD2D147B}" presName="spaceBetweenRectangles" presStyleCnt="0"/>
      <dgm:spPr/>
    </dgm:pt>
    <dgm:pt modelId="{7E2D7CD4-D071-4AAE-A2F0-828192ABF2A1}" type="pres">
      <dgm:prSet presAssocID="{A96B5C1B-3753-4157-ADEA-2BF08EB8DBE9}" presName="parentLin" presStyleCnt="0"/>
      <dgm:spPr/>
    </dgm:pt>
    <dgm:pt modelId="{DB08B751-5596-4BEB-982C-071B10B9FFA6}" type="pres">
      <dgm:prSet presAssocID="{A96B5C1B-3753-4157-ADEA-2BF08EB8DBE9}" presName="parentLeftMargin" presStyleLbl="node1" presStyleIdx="5" presStyleCnt="9"/>
      <dgm:spPr/>
    </dgm:pt>
    <dgm:pt modelId="{2DFF24F0-BCC0-480F-955B-CE932EFB71A9}" type="pres">
      <dgm:prSet presAssocID="{A96B5C1B-3753-4157-ADEA-2BF08EB8DBE9}" presName="parentText" presStyleLbl="node1" presStyleIdx="6" presStyleCnt="9">
        <dgm:presLayoutVars>
          <dgm:chMax val="0"/>
          <dgm:bulletEnabled val="1"/>
        </dgm:presLayoutVars>
      </dgm:prSet>
      <dgm:spPr/>
    </dgm:pt>
    <dgm:pt modelId="{E67344CC-3725-4C46-BD01-A8DCB47739D3}" type="pres">
      <dgm:prSet presAssocID="{A96B5C1B-3753-4157-ADEA-2BF08EB8DBE9}" presName="negativeSpace" presStyleCnt="0"/>
      <dgm:spPr/>
    </dgm:pt>
    <dgm:pt modelId="{F39F0C0B-0BC8-4872-9749-E85AEF6E95D9}" type="pres">
      <dgm:prSet presAssocID="{A96B5C1B-3753-4157-ADEA-2BF08EB8DBE9}" presName="childText" presStyleLbl="conFgAcc1" presStyleIdx="6" presStyleCnt="9">
        <dgm:presLayoutVars>
          <dgm:bulletEnabled val="1"/>
        </dgm:presLayoutVars>
      </dgm:prSet>
      <dgm:spPr/>
    </dgm:pt>
    <dgm:pt modelId="{AB2D122C-4CA1-4F6A-8A93-7438E952FCE0}" type="pres">
      <dgm:prSet presAssocID="{C56C1A2B-EB95-4D37-BFA8-56F9A920A6EB}" presName="spaceBetweenRectangles" presStyleCnt="0"/>
      <dgm:spPr/>
    </dgm:pt>
    <dgm:pt modelId="{0D87FF16-B294-495A-888F-4C6E57F3AFBE}" type="pres">
      <dgm:prSet presAssocID="{9910A92D-31A0-4C34-8D3E-3303AB9D331B}" presName="parentLin" presStyleCnt="0"/>
      <dgm:spPr/>
    </dgm:pt>
    <dgm:pt modelId="{90FBFD66-A359-460B-A3BB-B7BEB3927E87}" type="pres">
      <dgm:prSet presAssocID="{9910A92D-31A0-4C34-8D3E-3303AB9D331B}" presName="parentLeftMargin" presStyleLbl="node1" presStyleIdx="6" presStyleCnt="9"/>
      <dgm:spPr/>
    </dgm:pt>
    <dgm:pt modelId="{B055020B-16FF-40CC-BDA0-5C2A6382ED76}" type="pres">
      <dgm:prSet presAssocID="{9910A92D-31A0-4C34-8D3E-3303AB9D331B}" presName="parentText" presStyleLbl="node1" presStyleIdx="7" presStyleCnt="9">
        <dgm:presLayoutVars>
          <dgm:chMax val="0"/>
          <dgm:bulletEnabled val="1"/>
        </dgm:presLayoutVars>
      </dgm:prSet>
      <dgm:spPr/>
    </dgm:pt>
    <dgm:pt modelId="{6829E83A-9C59-49C2-9434-42992C37F9EC}" type="pres">
      <dgm:prSet presAssocID="{9910A92D-31A0-4C34-8D3E-3303AB9D331B}" presName="negativeSpace" presStyleCnt="0"/>
      <dgm:spPr/>
    </dgm:pt>
    <dgm:pt modelId="{522EE99F-B6EC-4BF0-B59D-C392DC00FE26}" type="pres">
      <dgm:prSet presAssocID="{9910A92D-31A0-4C34-8D3E-3303AB9D331B}" presName="childText" presStyleLbl="conFgAcc1" presStyleIdx="7" presStyleCnt="9">
        <dgm:presLayoutVars>
          <dgm:bulletEnabled val="1"/>
        </dgm:presLayoutVars>
      </dgm:prSet>
      <dgm:spPr/>
    </dgm:pt>
    <dgm:pt modelId="{95B55FE2-BE66-E444-AA31-44333371AED7}" type="pres">
      <dgm:prSet presAssocID="{0ABA3BB4-FF34-44EC-AE5A-BA774C22D7C6}" presName="spaceBetweenRectangles" presStyleCnt="0"/>
      <dgm:spPr/>
    </dgm:pt>
    <dgm:pt modelId="{29B00FFD-63F7-EC48-9A5A-21844ED674A9}" type="pres">
      <dgm:prSet presAssocID="{B5B53EE0-FCE6-BA4F-A000-44A43FC556C6}" presName="parentLin" presStyleCnt="0"/>
      <dgm:spPr/>
    </dgm:pt>
    <dgm:pt modelId="{08B27F9A-CAE2-7F41-AE5F-F0B04FD60DA2}" type="pres">
      <dgm:prSet presAssocID="{B5B53EE0-FCE6-BA4F-A000-44A43FC556C6}" presName="parentLeftMargin" presStyleLbl="node1" presStyleIdx="7" presStyleCnt="9"/>
      <dgm:spPr/>
    </dgm:pt>
    <dgm:pt modelId="{9D4D5CD5-1E45-AB46-ABA9-F79C0665BCD3}" type="pres">
      <dgm:prSet presAssocID="{B5B53EE0-FCE6-BA4F-A000-44A43FC556C6}" presName="parentText" presStyleLbl="node1" presStyleIdx="8" presStyleCnt="9">
        <dgm:presLayoutVars>
          <dgm:chMax val="0"/>
          <dgm:bulletEnabled val="1"/>
        </dgm:presLayoutVars>
      </dgm:prSet>
      <dgm:spPr/>
    </dgm:pt>
    <dgm:pt modelId="{86EC38FB-03A5-AF45-A797-C0DE4272136E}" type="pres">
      <dgm:prSet presAssocID="{B5B53EE0-FCE6-BA4F-A000-44A43FC556C6}" presName="negativeSpace" presStyleCnt="0"/>
      <dgm:spPr/>
    </dgm:pt>
    <dgm:pt modelId="{296869FF-9AD6-184F-85A7-72E585F7E85F}" type="pres">
      <dgm:prSet presAssocID="{B5B53EE0-FCE6-BA4F-A000-44A43FC556C6}" presName="childText" presStyleLbl="conFgAcc1" presStyleIdx="8" presStyleCnt="9">
        <dgm:presLayoutVars>
          <dgm:bulletEnabled val="1"/>
        </dgm:presLayoutVars>
      </dgm:prSet>
      <dgm:spPr/>
    </dgm:pt>
  </dgm:ptLst>
  <dgm:cxnLst>
    <dgm:cxn modelId="{72608805-055A-3D4B-BEC8-61D458B9D975}" type="presOf" srcId="{DE031231-080F-4B62-BA9C-7617FD3BDF88}" destId="{104244E5-5652-4B04-BEE6-83BEEC9DBDD3}" srcOrd="1" destOrd="0" presId="urn:microsoft.com/office/officeart/2005/8/layout/list1"/>
    <dgm:cxn modelId="{0D9F410B-A884-4101-8872-2EF65671B881}" srcId="{AE70CECA-B71A-4599-A473-C5BACD6C513C}" destId="{DE031231-080F-4B62-BA9C-7617FD3BDF88}" srcOrd="0" destOrd="0" parTransId="{660C3B5B-B8D4-44A5-AFAB-047CE1F9F652}" sibTransId="{C62FCD09-7C7B-4F1E-824A-EE7F6F1CBC67}"/>
    <dgm:cxn modelId="{040A2415-1584-43F5-8B27-2E9371991ED1}" srcId="{AE70CECA-B71A-4599-A473-C5BACD6C513C}" destId="{304D1614-D1E6-4603-8BEC-E311758A7611}" srcOrd="3" destOrd="0" parTransId="{F7DB0343-3D36-41B0-9E24-31467D343853}" sibTransId="{475F8017-F10B-4A55-9B53-0C4B45A8C7FF}"/>
    <dgm:cxn modelId="{09073F17-BC6C-446E-A8CC-45590F65080D}" srcId="{AE70CECA-B71A-4599-A473-C5BACD6C513C}" destId="{A96B5C1B-3753-4157-ADEA-2BF08EB8DBE9}" srcOrd="6" destOrd="0" parTransId="{DED577DF-FC91-4EE9-B378-0FD7FE2F508F}" sibTransId="{C56C1A2B-EB95-4D37-BFA8-56F9A920A6EB}"/>
    <dgm:cxn modelId="{5DB2CD18-3445-2548-80DE-5B7C908867AE}" srcId="{AE70CECA-B71A-4599-A473-C5BACD6C513C}" destId="{B5B53EE0-FCE6-BA4F-A000-44A43FC556C6}" srcOrd="8" destOrd="0" parTransId="{7BA35E99-CDAF-244A-B860-07D4A4BC5F2E}" sibTransId="{280D31F0-E1BD-9B45-81A2-47F342210BEA}"/>
    <dgm:cxn modelId="{EA78013E-D965-F644-9364-789EBE2D1FBA}" type="presOf" srcId="{AC0C2D03-29E9-411D-932A-E64DBE185655}" destId="{72DE4C80-0396-49C9-A271-C2B5C5E14464}" srcOrd="1" destOrd="0" presId="urn:microsoft.com/office/officeart/2005/8/layout/list1"/>
    <dgm:cxn modelId="{9866C845-AB86-4080-A60B-2D1F4C97BB2E}" srcId="{AE70CECA-B71A-4599-A473-C5BACD6C513C}" destId="{DDF40668-ADEF-4C3F-AAB4-A3B505350CA8}" srcOrd="2" destOrd="0" parTransId="{AF07578B-050B-4D81-B92D-40CEE4EC8C80}" sibTransId="{A0FB31C0-DF47-497C-BC8A-41A1F0E45A5F}"/>
    <dgm:cxn modelId="{59C0FD53-1298-9345-BCFB-79986EF64E2D}" type="presOf" srcId="{A96B5C1B-3753-4157-ADEA-2BF08EB8DBE9}" destId="{2DFF24F0-BCC0-480F-955B-CE932EFB71A9}" srcOrd="1" destOrd="0" presId="urn:microsoft.com/office/officeart/2005/8/layout/list1"/>
    <dgm:cxn modelId="{6BB57F5C-739E-CD42-8D2B-2DE10476C305}" type="presOf" srcId="{9148E2F7-1357-FC4E-9A32-FD79D4040554}" destId="{53642DC8-924C-854C-A29D-2F828C116B27}" srcOrd="1" destOrd="0" presId="urn:microsoft.com/office/officeart/2005/8/layout/list1"/>
    <dgm:cxn modelId="{13F1785F-6D48-494D-912C-E72D5AE310FD}" type="presOf" srcId="{A96B5C1B-3753-4157-ADEA-2BF08EB8DBE9}" destId="{DB08B751-5596-4BEB-982C-071B10B9FFA6}" srcOrd="0" destOrd="0" presId="urn:microsoft.com/office/officeart/2005/8/layout/list1"/>
    <dgm:cxn modelId="{42BBFB72-4C74-A24B-B7CD-015EAC04F00B}" type="presOf" srcId="{EC945E8E-D2F3-4023-BCA7-B7AD008F0F9C}" destId="{35640C67-1A19-4507-851C-5D19F1220B1F}" srcOrd="1" destOrd="0" presId="urn:microsoft.com/office/officeart/2005/8/layout/list1"/>
    <dgm:cxn modelId="{4DA06C80-5ED7-4705-AB54-6040C9767D17}" srcId="{AE70CECA-B71A-4599-A473-C5BACD6C513C}" destId="{9910A92D-31A0-4C34-8D3E-3303AB9D331B}" srcOrd="7" destOrd="0" parTransId="{B8EE317F-9239-4F95-AEF1-DDBA58A5C483}" sibTransId="{0ABA3BB4-FF34-44EC-AE5A-BA774C22D7C6}"/>
    <dgm:cxn modelId="{59023D83-700C-4F65-8486-810F3C6CD93B}" srcId="{AE70CECA-B71A-4599-A473-C5BACD6C513C}" destId="{AC0C2D03-29E9-411D-932A-E64DBE185655}" srcOrd="5" destOrd="0" parTransId="{CAD45F9C-0316-4131-B40E-175D64F84181}" sibTransId="{BB9973F2-7BD4-435B-B8E0-6206DD2D147B}"/>
    <dgm:cxn modelId="{78313090-6F38-EC47-B08F-898F9737D482}" type="presOf" srcId="{AC0C2D03-29E9-411D-932A-E64DBE185655}" destId="{485E0322-5B7F-4FED-A57D-65DEFFADD83E}" srcOrd="0" destOrd="0" presId="urn:microsoft.com/office/officeart/2005/8/layout/list1"/>
    <dgm:cxn modelId="{32B95F93-BC2A-4DA1-9734-420ED0236A26}" srcId="{AE70CECA-B71A-4599-A473-C5BACD6C513C}" destId="{EC945E8E-D2F3-4023-BCA7-B7AD008F0F9C}" srcOrd="1" destOrd="0" parTransId="{7EFDE289-3DAF-4FA6-A20D-FFE10758E339}" sibTransId="{1EB2100F-634C-4681-B81B-8C9903794896}"/>
    <dgm:cxn modelId="{D3CBF394-C087-7F4C-B8DE-1B5885F3815E}" type="presOf" srcId="{304D1614-D1E6-4603-8BEC-E311758A7611}" destId="{D2E97F0C-85E3-4151-8522-492BF6E4B308}" srcOrd="1" destOrd="0" presId="urn:microsoft.com/office/officeart/2005/8/layout/list1"/>
    <dgm:cxn modelId="{55113396-D56B-1A48-A11F-F1CDA8A5EC8E}" type="presOf" srcId="{DDF40668-ADEF-4C3F-AAB4-A3B505350CA8}" destId="{421FD4E6-D4E9-46A4-A889-C56E294A1CFC}" srcOrd="0" destOrd="0" presId="urn:microsoft.com/office/officeart/2005/8/layout/list1"/>
    <dgm:cxn modelId="{7511CB96-232C-144D-B134-DCA30CF9A5A8}" type="presOf" srcId="{304D1614-D1E6-4603-8BEC-E311758A7611}" destId="{3964CF2B-2220-4CA4-9B26-82C123C4F165}" srcOrd="0" destOrd="0" presId="urn:microsoft.com/office/officeart/2005/8/layout/list1"/>
    <dgm:cxn modelId="{C54E7EB1-4F9E-8848-9647-4A160377B86D}" type="presOf" srcId="{EC945E8E-D2F3-4023-BCA7-B7AD008F0F9C}" destId="{AF5D1D5F-AD29-4F7F-9E03-8C0C3F6FA04B}" srcOrd="0" destOrd="0" presId="urn:microsoft.com/office/officeart/2005/8/layout/list1"/>
    <dgm:cxn modelId="{AC2E23BF-134B-B44C-AAA0-933896D3B1B4}" type="presOf" srcId="{B5B53EE0-FCE6-BA4F-A000-44A43FC556C6}" destId="{9D4D5CD5-1E45-AB46-ABA9-F79C0665BCD3}" srcOrd="1" destOrd="0" presId="urn:microsoft.com/office/officeart/2005/8/layout/list1"/>
    <dgm:cxn modelId="{0738CAC6-D70A-644B-8A3D-C2C80CC451F4}" type="presOf" srcId="{AE70CECA-B71A-4599-A473-C5BACD6C513C}" destId="{8B923205-A220-448F-9550-1ED334D73DA2}" srcOrd="0" destOrd="0" presId="urn:microsoft.com/office/officeart/2005/8/layout/list1"/>
    <dgm:cxn modelId="{23B98ECC-48D5-B540-BAF1-F2C4145F7984}" type="presOf" srcId="{9910A92D-31A0-4C34-8D3E-3303AB9D331B}" destId="{90FBFD66-A359-460B-A3BB-B7BEB3927E87}" srcOrd="0" destOrd="0" presId="urn:microsoft.com/office/officeart/2005/8/layout/list1"/>
    <dgm:cxn modelId="{9E6AB5CC-D5D6-724D-A887-E646B45BE561}" type="presOf" srcId="{9148E2F7-1357-FC4E-9A32-FD79D4040554}" destId="{B2C2E33B-9FD6-B040-A601-AAEC9E585000}" srcOrd="0" destOrd="0" presId="urn:microsoft.com/office/officeart/2005/8/layout/list1"/>
    <dgm:cxn modelId="{5B16C9CC-41E7-B245-8000-12311FB4908B}" srcId="{AE70CECA-B71A-4599-A473-C5BACD6C513C}" destId="{9148E2F7-1357-FC4E-9A32-FD79D4040554}" srcOrd="4" destOrd="0" parTransId="{9BBBB690-37FA-9C48-8F57-86CD32263440}" sibTransId="{7BD04D37-9FE3-6343-85AA-4A418BF36E6A}"/>
    <dgm:cxn modelId="{BEBC4FCE-9DCA-0E4E-BFF2-BDF36BA3FD37}" type="presOf" srcId="{B5B53EE0-FCE6-BA4F-A000-44A43FC556C6}" destId="{08B27F9A-CAE2-7F41-AE5F-F0B04FD60DA2}" srcOrd="0" destOrd="0" presId="urn:microsoft.com/office/officeart/2005/8/layout/list1"/>
    <dgm:cxn modelId="{158588CF-DE97-E74E-B937-159720748051}" type="presOf" srcId="{DDF40668-ADEF-4C3F-AAB4-A3B505350CA8}" destId="{DC29F04A-9464-4801-BCA7-3B07FE203D94}" srcOrd="1" destOrd="0" presId="urn:microsoft.com/office/officeart/2005/8/layout/list1"/>
    <dgm:cxn modelId="{76D102D1-050D-DB41-9421-222C7D056092}" type="presOf" srcId="{9910A92D-31A0-4C34-8D3E-3303AB9D331B}" destId="{B055020B-16FF-40CC-BDA0-5C2A6382ED76}" srcOrd="1" destOrd="0" presId="urn:microsoft.com/office/officeart/2005/8/layout/list1"/>
    <dgm:cxn modelId="{16BCB9E9-B262-444F-ADF8-7CB62DFEDA10}" type="presOf" srcId="{DE031231-080F-4B62-BA9C-7617FD3BDF88}" destId="{938797E1-3B74-4CF6-A5A7-8317B8CB1CC0}" srcOrd="0" destOrd="0" presId="urn:microsoft.com/office/officeart/2005/8/layout/list1"/>
    <dgm:cxn modelId="{20A0D088-3FC3-6A4A-B575-8550BE2D46BD}" type="presParOf" srcId="{8B923205-A220-448F-9550-1ED334D73DA2}" destId="{17BC99BA-5D31-4C54-9489-C563EABF3537}" srcOrd="0" destOrd="0" presId="urn:microsoft.com/office/officeart/2005/8/layout/list1"/>
    <dgm:cxn modelId="{1C1C54ED-14FD-B94A-B568-3EFA9D832FEE}" type="presParOf" srcId="{17BC99BA-5D31-4C54-9489-C563EABF3537}" destId="{938797E1-3B74-4CF6-A5A7-8317B8CB1CC0}" srcOrd="0" destOrd="0" presId="urn:microsoft.com/office/officeart/2005/8/layout/list1"/>
    <dgm:cxn modelId="{8503310A-87FE-E74B-BAAC-5304F1D5EF5B}" type="presParOf" srcId="{17BC99BA-5D31-4C54-9489-C563EABF3537}" destId="{104244E5-5652-4B04-BEE6-83BEEC9DBDD3}" srcOrd="1" destOrd="0" presId="urn:microsoft.com/office/officeart/2005/8/layout/list1"/>
    <dgm:cxn modelId="{650B96DB-D46F-4948-B471-AB7C46BDA294}" type="presParOf" srcId="{8B923205-A220-448F-9550-1ED334D73DA2}" destId="{FD24B776-E717-4703-BC1B-2535255918C8}" srcOrd="1" destOrd="0" presId="urn:microsoft.com/office/officeart/2005/8/layout/list1"/>
    <dgm:cxn modelId="{305F2C9F-6911-E949-8BA7-330EF106AE83}" type="presParOf" srcId="{8B923205-A220-448F-9550-1ED334D73DA2}" destId="{7732BD2E-D1EE-4520-AFBA-0C64145FD553}" srcOrd="2" destOrd="0" presId="urn:microsoft.com/office/officeart/2005/8/layout/list1"/>
    <dgm:cxn modelId="{D3CA3F50-37E2-2343-8944-307DF6D5EC48}" type="presParOf" srcId="{8B923205-A220-448F-9550-1ED334D73DA2}" destId="{EAEF28FB-AE76-4D10-B8D5-5E75DC963480}" srcOrd="3" destOrd="0" presId="urn:microsoft.com/office/officeart/2005/8/layout/list1"/>
    <dgm:cxn modelId="{7568938B-DA2C-7F4E-9257-14977C20ED4F}" type="presParOf" srcId="{8B923205-A220-448F-9550-1ED334D73DA2}" destId="{2A881911-25AC-43A5-B2F6-91AB38DB8875}" srcOrd="4" destOrd="0" presId="urn:microsoft.com/office/officeart/2005/8/layout/list1"/>
    <dgm:cxn modelId="{93F44CEF-8DA5-4649-AAAD-D4F697686393}" type="presParOf" srcId="{2A881911-25AC-43A5-B2F6-91AB38DB8875}" destId="{AF5D1D5F-AD29-4F7F-9E03-8C0C3F6FA04B}" srcOrd="0" destOrd="0" presId="urn:microsoft.com/office/officeart/2005/8/layout/list1"/>
    <dgm:cxn modelId="{38632081-2BAE-FC44-9B14-913D10CAB785}" type="presParOf" srcId="{2A881911-25AC-43A5-B2F6-91AB38DB8875}" destId="{35640C67-1A19-4507-851C-5D19F1220B1F}" srcOrd="1" destOrd="0" presId="urn:microsoft.com/office/officeart/2005/8/layout/list1"/>
    <dgm:cxn modelId="{CA4DD455-8029-ED4C-A8B9-CBAD09315B87}" type="presParOf" srcId="{8B923205-A220-448F-9550-1ED334D73DA2}" destId="{3BE85FFC-8229-46DB-9D72-CD408BB005F3}" srcOrd="5" destOrd="0" presId="urn:microsoft.com/office/officeart/2005/8/layout/list1"/>
    <dgm:cxn modelId="{733D8B47-B847-C244-9625-DFC136C8395F}" type="presParOf" srcId="{8B923205-A220-448F-9550-1ED334D73DA2}" destId="{0F381307-DB91-4895-9654-4A979AF38133}" srcOrd="6" destOrd="0" presId="urn:microsoft.com/office/officeart/2005/8/layout/list1"/>
    <dgm:cxn modelId="{B9B237E8-A319-A148-A89D-3B7F2D8AD318}" type="presParOf" srcId="{8B923205-A220-448F-9550-1ED334D73DA2}" destId="{1905927A-D234-44AD-B751-CFB6C376C478}" srcOrd="7" destOrd="0" presId="urn:microsoft.com/office/officeart/2005/8/layout/list1"/>
    <dgm:cxn modelId="{342C73F5-93E7-684D-B84E-F6C4102545AF}" type="presParOf" srcId="{8B923205-A220-448F-9550-1ED334D73DA2}" destId="{F4709D3F-7C45-440A-A6F1-4D9188934CF0}" srcOrd="8" destOrd="0" presId="urn:microsoft.com/office/officeart/2005/8/layout/list1"/>
    <dgm:cxn modelId="{34AC6D37-7E6F-4E42-A3E7-6BBFB7EDF2AB}" type="presParOf" srcId="{F4709D3F-7C45-440A-A6F1-4D9188934CF0}" destId="{421FD4E6-D4E9-46A4-A889-C56E294A1CFC}" srcOrd="0" destOrd="0" presId="urn:microsoft.com/office/officeart/2005/8/layout/list1"/>
    <dgm:cxn modelId="{D7C6C0F5-489B-A24C-9999-DBEB1FEB96EA}" type="presParOf" srcId="{F4709D3F-7C45-440A-A6F1-4D9188934CF0}" destId="{DC29F04A-9464-4801-BCA7-3B07FE203D94}" srcOrd="1" destOrd="0" presId="urn:microsoft.com/office/officeart/2005/8/layout/list1"/>
    <dgm:cxn modelId="{510C3583-1212-7941-951C-1822C190DB2C}" type="presParOf" srcId="{8B923205-A220-448F-9550-1ED334D73DA2}" destId="{3115B490-F184-40FC-87F9-AB356CEB608C}" srcOrd="9" destOrd="0" presId="urn:microsoft.com/office/officeart/2005/8/layout/list1"/>
    <dgm:cxn modelId="{EE518DCB-61FA-BE45-BFB1-B2E9074BCEA4}" type="presParOf" srcId="{8B923205-A220-448F-9550-1ED334D73DA2}" destId="{5BBE938A-BEC3-411A-9E9E-2745433D60B5}" srcOrd="10" destOrd="0" presId="urn:microsoft.com/office/officeart/2005/8/layout/list1"/>
    <dgm:cxn modelId="{EDEA053A-6113-1342-B9CD-57422D7E7539}" type="presParOf" srcId="{8B923205-A220-448F-9550-1ED334D73DA2}" destId="{C70155CF-2AEC-439F-A38D-B28B38AE2663}" srcOrd="11" destOrd="0" presId="urn:microsoft.com/office/officeart/2005/8/layout/list1"/>
    <dgm:cxn modelId="{F6457F4E-5653-5347-AA6D-BCED117FEC82}" type="presParOf" srcId="{8B923205-A220-448F-9550-1ED334D73DA2}" destId="{98621AF7-C9D2-4A65-BD2B-3BABC3EDBEF6}" srcOrd="12" destOrd="0" presId="urn:microsoft.com/office/officeart/2005/8/layout/list1"/>
    <dgm:cxn modelId="{EF32F7DE-29C5-6744-9C07-7AF4E5C76560}" type="presParOf" srcId="{98621AF7-C9D2-4A65-BD2B-3BABC3EDBEF6}" destId="{3964CF2B-2220-4CA4-9B26-82C123C4F165}" srcOrd="0" destOrd="0" presId="urn:microsoft.com/office/officeart/2005/8/layout/list1"/>
    <dgm:cxn modelId="{1F8DEAC0-DB92-E441-B444-EBA19BA0EDE9}" type="presParOf" srcId="{98621AF7-C9D2-4A65-BD2B-3BABC3EDBEF6}" destId="{D2E97F0C-85E3-4151-8522-492BF6E4B308}" srcOrd="1" destOrd="0" presId="urn:microsoft.com/office/officeart/2005/8/layout/list1"/>
    <dgm:cxn modelId="{5E9272CB-90FE-9442-9792-1C163E9493BF}" type="presParOf" srcId="{8B923205-A220-448F-9550-1ED334D73DA2}" destId="{5FEE5478-21B2-46CA-82AE-92BA225F8E6F}" srcOrd="13" destOrd="0" presId="urn:microsoft.com/office/officeart/2005/8/layout/list1"/>
    <dgm:cxn modelId="{76A59E3D-75B2-2349-9FC8-407418EBF44F}" type="presParOf" srcId="{8B923205-A220-448F-9550-1ED334D73DA2}" destId="{8CE01E45-12EB-410C-969B-732A3C103780}" srcOrd="14" destOrd="0" presId="urn:microsoft.com/office/officeart/2005/8/layout/list1"/>
    <dgm:cxn modelId="{EDFE9EDE-75D9-954F-A0E7-EC3A31A3DD29}" type="presParOf" srcId="{8B923205-A220-448F-9550-1ED334D73DA2}" destId="{892EAA72-C0BF-4895-9271-FE2E3228D1CC}" srcOrd="15" destOrd="0" presId="urn:microsoft.com/office/officeart/2005/8/layout/list1"/>
    <dgm:cxn modelId="{CF901F3F-0040-B64A-9584-D18C4A78E17E}" type="presParOf" srcId="{8B923205-A220-448F-9550-1ED334D73DA2}" destId="{E697D6BE-CD79-6842-ABE7-7BA8E06EE543}" srcOrd="16" destOrd="0" presId="urn:microsoft.com/office/officeart/2005/8/layout/list1"/>
    <dgm:cxn modelId="{E6670B33-26BA-154D-B902-6B44A55F3164}" type="presParOf" srcId="{E697D6BE-CD79-6842-ABE7-7BA8E06EE543}" destId="{B2C2E33B-9FD6-B040-A601-AAEC9E585000}" srcOrd="0" destOrd="0" presId="urn:microsoft.com/office/officeart/2005/8/layout/list1"/>
    <dgm:cxn modelId="{AE65162C-4710-8E4D-8210-DC87992A6E7B}" type="presParOf" srcId="{E697D6BE-CD79-6842-ABE7-7BA8E06EE543}" destId="{53642DC8-924C-854C-A29D-2F828C116B27}" srcOrd="1" destOrd="0" presId="urn:microsoft.com/office/officeart/2005/8/layout/list1"/>
    <dgm:cxn modelId="{721940C4-6BDB-6940-8082-FF661EDC6AD5}" type="presParOf" srcId="{8B923205-A220-448F-9550-1ED334D73DA2}" destId="{F7BBD1B0-C638-5842-B5E0-F4997FBFDA22}" srcOrd="17" destOrd="0" presId="urn:microsoft.com/office/officeart/2005/8/layout/list1"/>
    <dgm:cxn modelId="{5F38E15B-FDD8-6042-AA9E-A90BA2DB9396}" type="presParOf" srcId="{8B923205-A220-448F-9550-1ED334D73DA2}" destId="{78F0A599-3FF7-F941-A53A-337BF0925645}" srcOrd="18" destOrd="0" presId="urn:microsoft.com/office/officeart/2005/8/layout/list1"/>
    <dgm:cxn modelId="{CB034150-73AF-9F49-9121-D47791807BCE}" type="presParOf" srcId="{8B923205-A220-448F-9550-1ED334D73DA2}" destId="{02E715DD-76D4-8F47-9922-8916FFBA989D}" srcOrd="19" destOrd="0" presId="urn:microsoft.com/office/officeart/2005/8/layout/list1"/>
    <dgm:cxn modelId="{A36305C2-DBC6-B94F-9504-14BF3A1640D3}" type="presParOf" srcId="{8B923205-A220-448F-9550-1ED334D73DA2}" destId="{77128CC8-3738-4DA8-9654-B4AE6B52D55E}" srcOrd="20" destOrd="0" presId="urn:microsoft.com/office/officeart/2005/8/layout/list1"/>
    <dgm:cxn modelId="{4DF37A4C-F2A8-A94B-90A7-E228D098A513}" type="presParOf" srcId="{77128CC8-3738-4DA8-9654-B4AE6B52D55E}" destId="{485E0322-5B7F-4FED-A57D-65DEFFADD83E}" srcOrd="0" destOrd="0" presId="urn:microsoft.com/office/officeart/2005/8/layout/list1"/>
    <dgm:cxn modelId="{1B3FC183-811B-214E-A7A9-A49C953AF611}" type="presParOf" srcId="{77128CC8-3738-4DA8-9654-B4AE6B52D55E}" destId="{72DE4C80-0396-49C9-A271-C2B5C5E14464}" srcOrd="1" destOrd="0" presId="urn:microsoft.com/office/officeart/2005/8/layout/list1"/>
    <dgm:cxn modelId="{AF1CF7B4-D46B-6E45-AD5B-F814151F3D81}" type="presParOf" srcId="{8B923205-A220-448F-9550-1ED334D73DA2}" destId="{A3C4DDFB-5D6F-403E-B1AD-5FA5F6C71F12}" srcOrd="21" destOrd="0" presId="urn:microsoft.com/office/officeart/2005/8/layout/list1"/>
    <dgm:cxn modelId="{B1E19819-4B42-504F-997B-9B78015481A9}" type="presParOf" srcId="{8B923205-A220-448F-9550-1ED334D73DA2}" destId="{6848A82D-FEAE-4E43-A34E-F73C5BF06ACE}" srcOrd="22" destOrd="0" presId="urn:microsoft.com/office/officeart/2005/8/layout/list1"/>
    <dgm:cxn modelId="{0A60276B-0A08-5845-91C4-A3E20BAEA0E3}" type="presParOf" srcId="{8B923205-A220-448F-9550-1ED334D73DA2}" destId="{E4429F22-06B6-47FF-9C2B-1B7A6175FAD7}" srcOrd="23" destOrd="0" presId="urn:microsoft.com/office/officeart/2005/8/layout/list1"/>
    <dgm:cxn modelId="{02EAF3E4-C7B8-D74F-BE98-2B33BB7CFA13}" type="presParOf" srcId="{8B923205-A220-448F-9550-1ED334D73DA2}" destId="{7E2D7CD4-D071-4AAE-A2F0-828192ABF2A1}" srcOrd="24" destOrd="0" presId="urn:microsoft.com/office/officeart/2005/8/layout/list1"/>
    <dgm:cxn modelId="{70F0A16B-07BB-8946-AD18-F34A8309AB64}" type="presParOf" srcId="{7E2D7CD4-D071-4AAE-A2F0-828192ABF2A1}" destId="{DB08B751-5596-4BEB-982C-071B10B9FFA6}" srcOrd="0" destOrd="0" presId="urn:microsoft.com/office/officeart/2005/8/layout/list1"/>
    <dgm:cxn modelId="{B031B463-AF2F-BC48-B5D0-AEB491224933}" type="presParOf" srcId="{7E2D7CD4-D071-4AAE-A2F0-828192ABF2A1}" destId="{2DFF24F0-BCC0-480F-955B-CE932EFB71A9}" srcOrd="1" destOrd="0" presId="urn:microsoft.com/office/officeart/2005/8/layout/list1"/>
    <dgm:cxn modelId="{6885989E-F0A2-9247-991C-1CC42E053395}" type="presParOf" srcId="{8B923205-A220-448F-9550-1ED334D73DA2}" destId="{E67344CC-3725-4C46-BD01-A8DCB47739D3}" srcOrd="25" destOrd="0" presId="urn:microsoft.com/office/officeart/2005/8/layout/list1"/>
    <dgm:cxn modelId="{0A0D0042-88E3-AC47-B88A-C267A95D74B6}" type="presParOf" srcId="{8B923205-A220-448F-9550-1ED334D73DA2}" destId="{F39F0C0B-0BC8-4872-9749-E85AEF6E95D9}" srcOrd="26" destOrd="0" presId="urn:microsoft.com/office/officeart/2005/8/layout/list1"/>
    <dgm:cxn modelId="{DF217C63-6EA9-3248-AF9B-8E12D5A6548B}" type="presParOf" srcId="{8B923205-A220-448F-9550-1ED334D73DA2}" destId="{AB2D122C-4CA1-4F6A-8A93-7438E952FCE0}" srcOrd="27" destOrd="0" presId="urn:microsoft.com/office/officeart/2005/8/layout/list1"/>
    <dgm:cxn modelId="{E831B715-91AD-4C4D-8F54-E00BBF1182DD}" type="presParOf" srcId="{8B923205-A220-448F-9550-1ED334D73DA2}" destId="{0D87FF16-B294-495A-888F-4C6E57F3AFBE}" srcOrd="28" destOrd="0" presId="urn:microsoft.com/office/officeart/2005/8/layout/list1"/>
    <dgm:cxn modelId="{CE6593E3-895B-5540-A5F1-A45FB8F5FC8E}" type="presParOf" srcId="{0D87FF16-B294-495A-888F-4C6E57F3AFBE}" destId="{90FBFD66-A359-460B-A3BB-B7BEB3927E87}" srcOrd="0" destOrd="0" presId="urn:microsoft.com/office/officeart/2005/8/layout/list1"/>
    <dgm:cxn modelId="{53093736-AB96-F847-B49B-BB933F08E7C7}" type="presParOf" srcId="{0D87FF16-B294-495A-888F-4C6E57F3AFBE}" destId="{B055020B-16FF-40CC-BDA0-5C2A6382ED76}" srcOrd="1" destOrd="0" presId="urn:microsoft.com/office/officeart/2005/8/layout/list1"/>
    <dgm:cxn modelId="{13958ACB-4262-6546-B261-78D439CE6592}" type="presParOf" srcId="{8B923205-A220-448F-9550-1ED334D73DA2}" destId="{6829E83A-9C59-49C2-9434-42992C37F9EC}" srcOrd="29" destOrd="0" presId="urn:microsoft.com/office/officeart/2005/8/layout/list1"/>
    <dgm:cxn modelId="{9303CA51-7A79-5142-B335-30B326E8BDA0}" type="presParOf" srcId="{8B923205-A220-448F-9550-1ED334D73DA2}" destId="{522EE99F-B6EC-4BF0-B59D-C392DC00FE26}" srcOrd="30" destOrd="0" presId="urn:microsoft.com/office/officeart/2005/8/layout/list1"/>
    <dgm:cxn modelId="{489E03F9-3A6C-7844-BF96-53A7DB458853}" type="presParOf" srcId="{8B923205-A220-448F-9550-1ED334D73DA2}" destId="{95B55FE2-BE66-E444-AA31-44333371AED7}" srcOrd="31" destOrd="0" presId="urn:microsoft.com/office/officeart/2005/8/layout/list1"/>
    <dgm:cxn modelId="{3400F2A2-9902-A649-B4E3-29AC39B131A5}" type="presParOf" srcId="{8B923205-A220-448F-9550-1ED334D73DA2}" destId="{29B00FFD-63F7-EC48-9A5A-21844ED674A9}" srcOrd="32" destOrd="0" presId="urn:microsoft.com/office/officeart/2005/8/layout/list1"/>
    <dgm:cxn modelId="{EAC33E20-35D7-7E42-8CC3-416B52F91B53}" type="presParOf" srcId="{29B00FFD-63F7-EC48-9A5A-21844ED674A9}" destId="{08B27F9A-CAE2-7F41-AE5F-F0B04FD60DA2}" srcOrd="0" destOrd="0" presId="urn:microsoft.com/office/officeart/2005/8/layout/list1"/>
    <dgm:cxn modelId="{0DF88482-D361-254A-A1D2-A94D42B5D45C}" type="presParOf" srcId="{29B00FFD-63F7-EC48-9A5A-21844ED674A9}" destId="{9D4D5CD5-1E45-AB46-ABA9-F79C0665BCD3}" srcOrd="1" destOrd="0" presId="urn:microsoft.com/office/officeart/2005/8/layout/list1"/>
    <dgm:cxn modelId="{CAF81D1F-08C6-8046-93A0-ECED8098B6DB}" type="presParOf" srcId="{8B923205-A220-448F-9550-1ED334D73DA2}" destId="{86EC38FB-03A5-AF45-A797-C0DE4272136E}" srcOrd="33" destOrd="0" presId="urn:microsoft.com/office/officeart/2005/8/layout/list1"/>
    <dgm:cxn modelId="{75AF614E-DD99-BF47-8D04-1D528EA2F3A8}" type="presParOf" srcId="{8B923205-A220-448F-9550-1ED334D73DA2}" destId="{296869FF-9AD6-184F-85A7-72E585F7E85F}" srcOrd="3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C4F3A3-752B-47FF-B3B5-FCC8D5AF13C3}" type="doc">
      <dgm:prSet loTypeId="urn:microsoft.com/office/officeart/2018/2/layout/IconCircleList" loCatId="icon" qsTypeId="urn:microsoft.com/office/officeart/2005/8/quickstyle/simple1" qsCatId="simple" csTypeId="urn:microsoft.com/office/officeart/2005/8/colors/colorful1" csCatId="colorful" phldr="1"/>
      <dgm:spPr/>
      <dgm:t>
        <a:bodyPr/>
        <a:lstStyle/>
        <a:p>
          <a:endParaRPr lang="en-US"/>
        </a:p>
      </dgm:t>
    </dgm:pt>
    <dgm:pt modelId="{63CC989E-0FF6-42F8-9608-F117F17A8966}">
      <dgm:prSet/>
      <dgm:spPr/>
      <dgm:t>
        <a:bodyPr/>
        <a:lstStyle/>
        <a:p>
          <a:pPr>
            <a:lnSpc>
              <a:spcPct val="100000"/>
            </a:lnSpc>
          </a:pPr>
          <a:r>
            <a:rPr lang="en-GB" b="1" i="0">
              <a:latin typeface="Times New Roman" pitchFamily="18"/>
              <a:cs typeface="Times New Roman" pitchFamily="18"/>
            </a:rPr>
            <a:t>Develop a C# console application utilizing the Tesseract SDK to preprocess images and perform OCR text extraction.</a:t>
          </a:r>
          <a:endParaRPr lang="en-US" b="1" i="0" u="none" strike="noStrike" cap="none" spc="0" baseline="0">
            <a:uFillTx/>
            <a:latin typeface="Times New Roman" pitchFamily="18"/>
            <a:cs typeface="Times New Roman" pitchFamily="18"/>
          </a:endParaRPr>
        </a:p>
      </dgm:t>
    </dgm:pt>
    <dgm:pt modelId="{1BCBBD86-776D-45E2-82B1-82289753E0CC}" type="parTrans" cxnId="{4EEFB0EB-4A98-45AF-871E-870893F674D4}">
      <dgm:prSet/>
      <dgm:spPr/>
      <dgm:t>
        <a:bodyPr/>
        <a:lstStyle/>
        <a:p>
          <a:endParaRPr lang="en-US"/>
        </a:p>
      </dgm:t>
    </dgm:pt>
    <dgm:pt modelId="{0C4F1C6A-8688-434D-8D44-DFDEDD4F2AAA}" type="sibTrans" cxnId="{4EEFB0EB-4A98-45AF-871E-870893F674D4}">
      <dgm:prSet/>
      <dgm:spPr/>
      <dgm:t>
        <a:bodyPr/>
        <a:lstStyle/>
        <a:p>
          <a:pPr>
            <a:lnSpc>
              <a:spcPct val="100000"/>
            </a:lnSpc>
          </a:pPr>
          <a:endParaRPr lang="en-US"/>
        </a:p>
      </dgm:t>
    </dgm:pt>
    <dgm:pt modelId="{62B9BD40-EAA5-41E1-B61F-5F6E63B64D22}">
      <dgm:prSet/>
      <dgm:spPr/>
      <dgm:t>
        <a:bodyPr/>
        <a:lstStyle/>
        <a:p>
          <a:pPr>
            <a:lnSpc>
              <a:spcPct val="100000"/>
            </a:lnSpc>
          </a:pPr>
          <a:r>
            <a:rPr lang="en-GB" b="1" i="0" u="none" strike="noStrike" cap="none" spc="0" baseline="0">
              <a:uFillTx/>
              <a:latin typeface="Times New Roman" pitchFamily="18"/>
              <a:cs typeface="Times New Roman" pitchFamily="18"/>
            </a:rPr>
            <a:t>Evaluate and compare the effectiveness of various preprocessing techniques, providing a detailed output of the text extraction quality.</a:t>
          </a:r>
          <a:endParaRPr lang="en-US" b="1" i="0"/>
        </a:p>
      </dgm:t>
    </dgm:pt>
    <dgm:pt modelId="{87659E6F-347D-44CD-AFD6-4B500364AC02}" type="parTrans" cxnId="{8907F795-9895-421E-8613-4C47F4ABE37D}">
      <dgm:prSet/>
      <dgm:spPr/>
      <dgm:t>
        <a:bodyPr/>
        <a:lstStyle/>
        <a:p>
          <a:endParaRPr lang="en-IN"/>
        </a:p>
      </dgm:t>
    </dgm:pt>
    <dgm:pt modelId="{9E62B777-CB4E-4DF2-B5C3-8876525E64A4}" type="sibTrans" cxnId="{8907F795-9895-421E-8613-4C47F4ABE37D}">
      <dgm:prSet/>
      <dgm:spPr/>
      <dgm:t>
        <a:bodyPr/>
        <a:lstStyle/>
        <a:p>
          <a:endParaRPr lang="en-IN"/>
        </a:p>
      </dgm:t>
    </dgm:pt>
    <dgm:pt modelId="{54340646-B374-40DC-B739-AB004460D6BD}" type="pres">
      <dgm:prSet presAssocID="{C3C4F3A3-752B-47FF-B3B5-FCC8D5AF13C3}" presName="root" presStyleCnt="0">
        <dgm:presLayoutVars>
          <dgm:dir/>
          <dgm:resizeHandles val="exact"/>
        </dgm:presLayoutVars>
      </dgm:prSet>
      <dgm:spPr/>
    </dgm:pt>
    <dgm:pt modelId="{14B145E7-D8BB-44A0-ACDE-74C4C12EFD02}" type="pres">
      <dgm:prSet presAssocID="{C3C4F3A3-752B-47FF-B3B5-FCC8D5AF13C3}" presName="container" presStyleCnt="0">
        <dgm:presLayoutVars>
          <dgm:dir/>
          <dgm:resizeHandles val="exact"/>
        </dgm:presLayoutVars>
      </dgm:prSet>
      <dgm:spPr/>
    </dgm:pt>
    <dgm:pt modelId="{B924276A-F7ED-4284-8535-06FD3864850D}" type="pres">
      <dgm:prSet presAssocID="{63CC989E-0FF6-42F8-9608-F117F17A8966}" presName="compNode" presStyleCnt="0"/>
      <dgm:spPr/>
    </dgm:pt>
    <dgm:pt modelId="{E9B6B326-FAC1-4D7C-BDBE-EA6848C8235C}" type="pres">
      <dgm:prSet presAssocID="{63CC989E-0FF6-42F8-9608-F117F17A8966}" presName="iconBgRect" presStyleLbl="bgShp" presStyleIdx="0" presStyleCnt="2"/>
      <dgm:spPr/>
    </dgm:pt>
    <dgm:pt modelId="{CB011B22-0620-4341-8977-A19A4CB3DC81}" type="pres">
      <dgm:prSet presAssocID="{63CC989E-0FF6-42F8-9608-F117F17A896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eb Design"/>
        </a:ext>
      </dgm:extLst>
    </dgm:pt>
    <dgm:pt modelId="{D56C68E7-C931-41E9-836A-A223CCCBC794}" type="pres">
      <dgm:prSet presAssocID="{63CC989E-0FF6-42F8-9608-F117F17A8966}" presName="spaceRect" presStyleCnt="0"/>
      <dgm:spPr/>
    </dgm:pt>
    <dgm:pt modelId="{807A90DF-6120-4AD2-8049-DA6BFA642A0B}" type="pres">
      <dgm:prSet presAssocID="{63CC989E-0FF6-42F8-9608-F117F17A8966}" presName="textRect" presStyleLbl="revTx" presStyleIdx="0" presStyleCnt="2">
        <dgm:presLayoutVars>
          <dgm:chMax val="1"/>
          <dgm:chPref val="1"/>
        </dgm:presLayoutVars>
      </dgm:prSet>
      <dgm:spPr/>
    </dgm:pt>
    <dgm:pt modelId="{FAEF8D67-7B25-4246-B4C2-D1FCB563FEF9}" type="pres">
      <dgm:prSet presAssocID="{0C4F1C6A-8688-434D-8D44-DFDEDD4F2AAA}" presName="sibTrans" presStyleLbl="sibTrans2D1" presStyleIdx="0" presStyleCnt="0"/>
      <dgm:spPr/>
    </dgm:pt>
    <dgm:pt modelId="{042EB519-45BF-4261-B6D0-CAE385CEE441}" type="pres">
      <dgm:prSet presAssocID="{62B9BD40-EAA5-41E1-B61F-5F6E63B64D22}" presName="compNode" presStyleCnt="0"/>
      <dgm:spPr/>
    </dgm:pt>
    <dgm:pt modelId="{BEB78ECA-9349-45F3-ADC6-2226EB032743}" type="pres">
      <dgm:prSet presAssocID="{62B9BD40-EAA5-41E1-B61F-5F6E63B64D22}" presName="iconBgRect" presStyleLbl="bgShp" presStyleIdx="1" presStyleCnt="2"/>
      <dgm:spPr/>
    </dgm:pt>
    <dgm:pt modelId="{67137655-C8AC-4780-8412-AF01931A46A3}" type="pres">
      <dgm:prSet presAssocID="{62B9BD40-EAA5-41E1-B61F-5F6E63B64D2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26D62271-C770-48F6-9D96-9EA07D6C9478}" type="pres">
      <dgm:prSet presAssocID="{62B9BD40-EAA5-41E1-B61F-5F6E63B64D22}" presName="spaceRect" presStyleCnt="0"/>
      <dgm:spPr/>
    </dgm:pt>
    <dgm:pt modelId="{C9A1C3BE-D05E-4B40-9525-B06DD2D91DDB}" type="pres">
      <dgm:prSet presAssocID="{62B9BD40-EAA5-41E1-B61F-5F6E63B64D22}" presName="textRect" presStyleLbl="revTx" presStyleIdx="1" presStyleCnt="2">
        <dgm:presLayoutVars>
          <dgm:chMax val="1"/>
          <dgm:chPref val="1"/>
        </dgm:presLayoutVars>
      </dgm:prSet>
      <dgm:spPr/>
    </dgm:pt>
  </dgm:ptLst>
  <dgm:cxnLst>
    <dgm:cxn modelId="{521F8A1F-C6E7-AE46-8F1D-2B000AA3C4CD}" type="presOf" srcId="{C3C4F3A3-752B-47FF-B3B5-FCC8D5AF13C3}" destId="{54340646-B374-40DC-B739-AB004460D6BD}" srcOrd="0" destOrd="0" presId="urn:microsoft.com/office/officeart/2018/2/layout/IconCircleList"/>
    <dgm:cxn modelId="{C4A0C477-2C0C-BE40-B06F-690E72D03BCB}" type="presOf" srcId="{0C4F1C6A-8688-434D-8D44-DFDEDD4F2AAA}" destId="{FAEF8D67-7B25-4246-B4C2-D1FCB563FEF9}" srcOrd="0" destOrd="0" presId="urn:microsoft.com/office/officeart/2018/2/layout/IconCircleList"/>
    <dgm:cxn modelId="{8907F795-9895-421E-8613-4C47F4ABE37D}" srcId="{C3C4F3A3-752B-47FF-B3B5-FCC8D5AF13C3}" destId="{62B9BD40-EAA5-41E1-B61F-5F6E63B64D22}" srcOrd="1" destOrd="0" parTransId="{87659E6F-347D-44CD-AFD6-4B500364AC02}" sibTransId="{9E62B777-CB4E-4DF2-B5C3-8876525E64A4}"/>
    <dgm:cxn modelId="{0C34F898-63C3-B14E-9BF9-0A4DC14A5391}" type="presOf" srcId="{63CC989E-0FF6-42F8-9608-F117F17A8966}" destId="{807A90DF-6120-4AD2-8049-DA6BFA642A0B}" srcOrd="0" destOrd="0" presId="urn:microsoft.com/office/officeart/2018/2/layout/IconCircleList"/>
    <dgm:cxn modelId="{A2DE2E9C-00FB-064C-A100-D53EA1074AB1}" type="presOf" srcId="{62B9BD40-EAA5-41E1-B61F-5F6E63B64D22}" destId="{C9A1C3BE-D05E-4B40-9525-B06DD2D91DDB}" srcOrd="0" destOrd="0" presId="urn:microsoft.com/office/officeart/2018/2/layout/IconCircleList"/>
    <dgm:cxn modelId="{4EEFB0EB-4A98-45AF-871E-870893F674D4}" srcId="{C3C4F3A3-752B-47FF-B3B5-FCC8D5AF13C3}" destId="{63CC989E-0FF6-42F8-9608-F117F17A8966}" srcOrd="0" destOrd="0" parTransId="{1BCBBD86-776D-45E2-82B1-82289753E0CC}" sibTransId="{0C4F1C6A-8688-434D-8D44-DFDEDD4F2AAA}"/>
    <dgm:cxn modelId="{B005A97B-8147-0C4E-BF0A-2FEB1C98DC57}" type="presParOf" srcId="{54340646-B374-40DC-B739-AB004460D6BD}" destId="{14B145E7-D8BB-44A0-ACDE-74C4C12EFD02}" srcOrd="0" destOrd="0" presId="urn:microsoft.com/office/officeart/2018/2/layout/IconCircleList"/>
    <dgm:cxn modelId="{37E17F93-A033-2540-A54D-758A8C7C5B53}" type="presParOf" srcId="{14B145E7-D8BB-44A0-ACDE-74C4C12EFD02}" destId="{B924276A-F7ED-4284-8535-06FD3864850D}" srcOrd="0" destOrd="0" presId="urn:microsoft.com/office/officeart/2018/2/layout/IconCircleList"/>
    <dgm:cxn modelId="{3F54649C-F81D-4B4C-9615-88F5AC65FAF1}" type="presParOf" srcId="{B924276A-F7ED-4284-8535-06FD3864850D}" destId="{E9B6B326-FAC1-4D7C-BDBE-EA6848C8235C}" srcOrd="0" destOrd="0" presId="urn:microsoft.com/office/officeart/2018/2/layout/IconCircleList"/>
    <dgm:cxn modelId="{7178DCC6-04EA-734A-AF7A-DD49C4A13F74}" type="presParOf" srcId="{B924276A-F7ED-4284-8535-06FD3864850D}" destId="{CB011B22-0620-4341-8977-A19A4CB3DC81}" srcOrd="1" destOrd="0" presId="urn:microsoft.com/office/officeart/2018/2/layout/IconCircleList"/>
    <dgm:cxn modelId="{0280DA15-3771-0F4B-BD19-ACAFED3DC080}" type="presParOf" srcId="{B924276A-F7ED-4284-8535-06FD3864850D}" destId="{D56C68E7-C931-41E9-836A-A223CCCBC794}" srcOrd="2" destOrd="0" presId="urn:microsoft.com/office/officeart/2018/2/layout/IconCircleList"/>
    <dgm:cxn modelId="{1932074C-F7BD-8B43-8F2C-06D2C6E6AFF0}" type="presParOf" srcId="{B924276A-F7ED-4284-8535-06FD3864850D}" destId="{807A90DF-6120-4AD2-8049-DA6BFA642A0B}" srcOrd="3" destOrd="0" presId="urn:microsoft.com/office/officeart/2018/2/layout/IconCircleList"/>
    <dgm:cxn modelId="{EE343CF1-50C0-4245-ADB7-57775CE88E9E}" type="presParOf" srcId="{14B145E7-D8BB-44A0-ACDE-74C4C12EFD02}" destId="{FAEF8D67-7B25-4246-B4C2-D1FCB563FEF9}" srcOrd="1" destOrd="0" presId="urn:microsoft.com/office/officeart/2018/2/layout/IconCircleList"/>
    <dgm:cxn modelId="{B51B8080-5177-E244-8230-E2A5E8640E53}" type="presParOf" srcId="{14B145E7-D8BB-44A0-ACDE-74C4C12EFD02}" destId="{042EB519-45BF-4261-B6D0-CAE385CEE441}" srcOrd="2" destOrd="0" presId="urn:microsoft.com/office/officeart/2018/2/layout/IconCircleList"/>
    <dgm:cxn modelId="{64E8C03D-5974-1344-95E1-AEC7E13B4FFB}" type="presParOf" srcId="{042EB519-45BF-4261-B6D0-CAE385CEE441}" destId="{BEB78ECA-9349-45F3-ADC6-2226EB032743}" srcOrd="0" destOrd="0" presId="urn:microsoft.com/office/officeart/2018/2/layout/IconCircleList"/>
    <dgm:cxn modelId="{85FA96E5-BD33-5047-B354-26D0012E3893}" type="presParOf" srcId="{042EB519-45BF-4261-B6D0-CAE385CEE441}" destId="{67137655-C8AC-4780-8412-AF01931A46A3}" srcOrd="1" destOrd="0" presId="urn:microsoft.com/office/officeart/2018/2/layout/IconCircleList"/>
    <dgm:cxn modelId="{5B5AA75E-4319-C540-B73D-428633082785}" type="presParOf" srcId="{042EB519-45BF-4261-B6D0-CAE385CEE441}" destId="{26D62271-C770-48F6-9D96-9EA07D6C9478}" srcOrd="2" destOrd="0" presId="urn:microsoft.com/office/officeart/2018/2/layout/IconCircleList"/>
    <dgm:cxn modelId="{3D2403AA-8385-474D-9171-00BB30434656}" type="presParOf" srcId="{042EB519-45BF-4261-B6D0-CAE385CEE441}" destId="{C9A1C3BE-D05E-4B40-9525-B06DD2D91DDB}"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69C821A-14C7-4D73-ADC3-267D5389D5D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9DBFC5B-3661-4A30-BF5D-3CA434AC8FBE}">
      <dgm:prSet custT="1"/>
      <dgm:spPr/>
      <dgm:t>
        <a:bodyPr/>
        <a:lstStyle/>
        <a:p>
          <a:r>
            <a:rPr lang="en-GB" sz="1600" b="1" dirty="0">
              <a:latin typeface="Times New Roman" panose="02020603050405020304" pitchFamily="18" charset="0"/>
              <a:cs typeface="Times New Roman" panose="02020603050405020304" pitchFamily="18" charset="0"/>
            </a:rPr>
            <a:t>System Architecture</a:t>
          </a:r>
          <a:endParaRPr lang="en-US" sz="1600" dirty="0">
            <a:latin typeface="Times New Roman" panose="02020603050405020304" pitchFamily="18" charset="0"/>
            <a:cs typeface="Times New Roman" panose="02020603050405020304" pitchFamily="18" charset="0"/>
          </a:endParaRPr>
        </a:p>
      </dgm:t>
    </dgm:pt>
    <dgm:pt modelId="{4829D531-0C60-44BC-B358-07A47920A2E3}" type="parTrans" cxnId="{9D0F9699-EF4B-4A27-B338-543F5F74F11B}">
      <dgm:prSet/>
      <dgm:spPr/>
      <dgm:t>
        <a:bodyPr/>
        <a:lstStyle/>
        <a:p>
          <a:endParaRPr lang="en-US"/>
        </a:p>
      </dgm:t>
    </dgm:pt>
    <dgm:pt modelId="{D9E0C6C8-D56F-4F7A-98E1-F65B27F1633B}" type="sibTrans" cxnId="{9D0F9699-EF4B-4A27-B338-543F5F74F11B}">
      <dgm:prSet/>
      <dgm:spPr/>
      <dgm:t>
        <a:bodyPr/>
        <a:lstStyle/>
        <a:p>
          <a:endParaRPr lang="en-US"/>
        </a:p>
      </dgm:t>
    </dgm:pt>
    <dgm:pt modelId="{9F3502DE-D34C-450D-9468-0F86C08DC5BE}">
      <dgm:prSet custT="1"/>
      <dgm:spPr/>
      <dgm:t>
        <a:bodyPr/>
        <a:lstStyle/>
        <a:p>
          <a:pPr algn="just">
            <a:lnSpc>
              <a:spcPct val="150000"/>
            </a:lnSpc>
          </a:pPr>
          <a:r>
            <a:rPr lang="en-GB" sz="1600" b="1" dirty="0">
              <a:latin typeface="Times New Roman" panose="02020603050405020304" pitchFamily="18" charset="0"/>
              <a:cs typeface="Times New Roman" panose="02020603050405020304" pitchFamily="18" charset="0"/>
            </a:rPr>
            <a:t>OCR Engine:</a:t>
          </a:r>
          <a:r>
            <a:rPr lang="en-GB" sz="1600" b="0" dirty="0">
              <a:latin typeface="Times New Roman" panose="02020603050405020304" pitchFamily="18" charset="0"/>
              <a:cs typeface="Times New Roman" panose="02020603050405020304" pitchFamily="18" charset="0"/>
            </a:rPr>
            <a:t> Processes input images and extracts text with multiple engine support</a:t>
          </a:r>
          <a:endParaRPr lang="en-US" sz="1600" dirty="0">
            <a:latin typeface="Times New Roman" panose="02020603050405020304" pitchFamily="18" charset="0"/>
            <a:cs typeface="Times New Roman" panose="02020603050405020304" pitchFamily="18" charset="0"/>
          </a:endParaRPr>
        </a:p>
      </dgm:t>
    </dgm:pt>
    <dgm:pt modelId="{5E4BABE0-14A7-4D5F-9044-83E29784D3A6}" type="parTrans" cxnId="{5B7E5391-3787-4915-AF74-3C360E8C3A52}">
      <dgm:prSet/>
      <dgm:spPr/>
      <dgm:t>
        <a:bodyPr/>
        <a:lstStyle/>
        <a:p>
          <a:endParaRPr lang="en-US"/>
        </a:p>
      </dgm:t>
    </dgm:pt>
    <dgm:pt modelId="{37124F6C-D1D7-440D-9752-C8D462C0AA6F}" type="sibTrans" cxnId="{5B7E5391-3787-4915-AF74-3C360E8C3A52}">
      <dgm:prSet/>
      <dgm:spPr/>
      <dgm:t>
        <a:bodyPr/>
        <a:lstStyle/>
        <a:p>
          <a:endParaRPr lang="en-US"/>
        </a:p>
      </dgm:t>
    </dgm:pt>
    <dgm:pt modelId="{953FCB67-E708-4DE8-A828-85D1EB69B48A}">
      <dgm:prSet custT="1"/>
      <dgm:spPr/>
      <dgm:t>
        <a:bodyPr/>
        <a:lstStyle/>
        <a:p>
          <a:pPr algn="just">
            <a:lnSpc>
              <a:spcPct val="150000"/>
            </a:lnSpc>
          </a:pPr>
          <a:r>
            <a:rPr lang="en-GB" sz="1600" b="1" dirty="0">
              <a:latin typeface="Times New Roman" panose="02020603050405020304" pitchFamily="18" charset="0"/>
              <a:cs typeface="Times New Roman" panose="02020603050405020304" pitchFamily="18" charset="0"/>
            </a:rPr>
            <a:t>Similarity Analysis Module:</a:t>
          </a:r>
          <a:r>
            <a:rPr lang="en-GB" sz="1600" b="0" dirty="0">
              <a:latin typeface="Times New Roman" panose="02020603050405020304" pitchFamily="18" charset="0"/>
              <a:cs typeface="Times New Roman" panose="02020603050405020304" pitchFamily="18" charset="0"/>
            </a:rPr>
            <a:t> Implements text similarity metrics to evaluate OCR quality</a:t>
          </a:r>
          <a:endParaRPr lang="en-US" sz="1600" dirty="0">
            <a:latin typeface="Times New Roman" panose="02020603050405020304" pitchFamily="18" charset="0"/>
            <a:cs typeface="Times New Roman" panose="02020603050405020304" pitchFamily="18" charset="0"/>
          </a:endParaRPr>
        </a:p>
      </dgm:t>
    </dgm:pt>
    <dgm:pt modelId="{63F68A91-5A9C-4DE2-870D-CEA66B45D4E5}" type="parTrans" cxnId="{D25EF489-3EB5-450F-A6C0-7AC281751272}">
      <dgm:prSet/>
      <dgm:spPr/>
      <dgm:t>
        <a:bodyPr/>
        <a:lstStyle/>
        <a:p>
          <a:endParaRPr lang="en-US"/>
        </a:p>
      </dgm:t>
    </dgm:pt>
    <dgm:pt modelId="{A45639C7-1CCE-4AE7-8BAA-660271910561}" type="sibTrans" cxnId="{D25EF489-3EB5-450F-A6C0-7AC281751272}">
      <dgm:prSet/>
      <dgm:spPr/>
      <dgm:t>
        <a:bodyPr/>
        <a:lstStyle/>
        <a:p>
          <a:endParaRPr lang="en-US"/>
        </a:p>
      </dgm:t>
    </dgm:pt>
    <dgm:pt modelId="{55328F04-EDA3-469B-8DC7-2FA43E72C47D}">
      <dgm:prSet custT="1"/>
      <dgm:spPr/>
      <dgm:t>
        <a:bodyPr/>
        <a:lstStyle/>
        <a:p>
          <a:pPr algn="just">
            <a:lnSpc>
              <a:spcPct val="150000"/>
            </a:lnSpc>
          </a:pPr>
          <a:r>
            <a:rPr lang="en-GB" sz="1600" b="1" dirty="0">
              <a:latin typeface="Times New Roman" panose="02020603050405020304" pitchFamily="18" charset="0"/>
              <a:cs typeface="Times New Roman" panose="02020603050405020304" pitchFamily="18" charset="0"/>
            </a:rPr>
            <a:t>Visualization Module:</a:t>
          </a:r>
          <a:r>
            <a:rPr lang="en-GB" sz="1600" b="0" dirty="0">
              <a:latin typeface="Times New Roman" panose="02020603050405020304" pitchFamily="18" charset="0"/>
              <a:cs typeface="Times New Roman" panose="02020603050405020304" pitchFamily="18" charset="0"/>
            </a:rPr>
            <a:t> Generates Excel-based heatmaps and charts for performance visualization</a:t>
          </a:r>
          <a:endParaRPr lang="en-US" sz="1600" dirty="0">
            <a:latin typeface="Times New Roman" panose="02020603050405020304" pitchFamily="18" charset="0"/>
            <a:cs typeface="Times New Roman" panose="02020603050405020304" pitchFamily="18" charset="0"/>
          </a:endParaRPr>
        </a:p>
      </dgm:t>
    </dgm:pt>
    <dgm:pt modelId="{CCD04FA9-0E8A-45AF-A020-689181148AEE}" type="parTrans" cxnId="{05740417-C2DD-4EA9-AD08-60CEC3886DA6}">
      <dgm:prSet/>
      <dgm:spPr/>
      <dgm:t>
        <a:bodyPr/>
        <a:lstStyle/>
        <a:p>
          <a:endParaRPr lang="en-US"/>
        </a:p>
      </dgm:t>
    </dgm:pt>
    <dgm:pt modelId="{F36E6A7E-EE98-4A2F-BD62-75A9BEFFE028}" type="sibTrans" cxnId="{05740417-C2DD-4EA9-AD08-60CEC3886DA6}">
      <dgm:prSet/>
      <dgm:spPr/>
      <dgm:t>
        <a:bodyPr/>
        <a:lstStyle/>
        <a:p>
          <a:endParaRPr lang="en-US"/>
        </a:p>
      </dgm:t>
    </dgm:pt>
    <dgm:pt modelId="{323FCD42-92D7-4D3F-B2CA-230A80EC4FD6}">
      <dgm:prSet custT="1"/>
      <dgm:spPr/>
      <dgm:t>
        <a:bodyPr/>
        <a:lstStyle/>
        <a:p>
          <a:pPr algn="just">
            <a:lnSpc>
              <a:spcPct val="150000"/>
            </a:lnSpc>
          </a:pPr>
          <a:r>
            <a:rPr lang="en-GB" sz="1600" b="1" dirty="0">
              <a:latin typeface="Times New Roman" panose="02020603050405020304" pitchFamily="18" charset="0"/>
              <a:cs typeface="Times New Roman" panose="02020603050405020304" pitchFamily="18" charset="0"/>
            </a:rPr>
            <a:t>Ensemble OCR System:</a:t>
          </a:r>
          <a:endParaRPr lang="en-US" sz="1600" dirty="0">
            <a:latin typeface="Times New Roman" panose="02020603050405020304" pitchFamily="18" charset="0"/>
            <a:cs typeface="Times New Roman" panose="02020603050405020304" pitchFamily="18" charset="0"/>
          </a:endParaRPr>
        </a:p>
      </dgm:t>
    </dgm:pt>
    <dgm:pt modelId="{00F1643F-6EAD-4605-94EE-D3A315695735}" type="parTrans" cxnId="{5C30B194-DBDA-481F-87FE-461820C56B6A}">
      <dgm:prSet/>
      <dgm:spPr/>
      <dgm:t>
        <a:bodyPr/>
        <a:lstStyle/>
        <a:p>
          <a:endParaRPr lang="en-US"/>
        </a:p>
      </dgm:t>
    </dgm:pt>
    <dgm:pt modelId="{703A71BA-A332-40E4-9100-18D9955A5062}" type="sibTrans" cxnId="{5C30B194-DBDA-481F-87FE-461820C56B6A}">
      <dgm:prSet/>
      <dgm:spPr/>
      <dgm:t>
        <a:bodyPr/>
        <a:lstStyle/>
        <a:p>
          <a:endParaRPr lang="en-US"/>
        </a:p>
      </dgm:t>
    </dgm:pt>
    <dgm:pt modelId="{5302CBDF-FA13-42F0-8616-FE3B701E3032}">
      <dgm:prSet custT="1"/>
      <dgm:spPr/>
      <dgm:t>
        <a:bodyPr/>
        <a:lstStyle/>
        <a:p>
          <a:pPr algn="just">
            <a:lnSpc>
              <a:spcPct val="150000"/>
            </a:lnSpc>
          </a:pPr>
          <a:r>
            <a:rPr lang="en-GB" sz="1600" b="0" dirty="0">
              <a:latin typeface="Times New Roman" panose="02020603050405020304" pitchFamily="18" charset="0"/>
              <a:cs typeface="Times New Roman" panose="02020603050405020304" pitchFamily="18" charset="0"/>
            </a:rPr>
            <a:t>Uses multiple preprocessing techniques on each image</a:t>
          </a:r>
          <a:endParaRPr lang="en-US" sz="1600" dirty="0">
            <a:latin typeface="Times New Roman" panose="02020603050405020304" pitchFamily="18" charset="0"/>
            <a:cs typeface="Times New Roman" panose="02020603050405020304" pitchFamily="18" charset="0"/>
          </a:endParaRPr>
        </a:p>
      </dgm:t>
    </dgm:pt>
    <dgm:pt modelId="{2EEE3DB4-CC26-406F-B40C-D0E677BE965A}" type="parTrans" cxnId="{4F01660B-55AF-4F8E-BD3A-137563D36464}">
      <dgm:prSet/>
      <dgm:spPr/>
      <dgm:t>
        <a:bodyPr/>
        <a:lstStyle/>
        <a:p>
          <a:endParaRPr lang="en-US"/>
        </a:p>
      </dgm:t>
    </dgm:pt>
    <dgm:pt modelId="{579DC7AD-DCEA-4A77-8E70-53C5E851B0F6}" type="sibTrans" cxnId="{4F01660B-55AF-4F8E-BD3A-137563D36464}">
      <dgm:prSet/>
      <dgm:spPr/>
      <dgm:t>
        <a:bodyPr/>
        <a:lstStyle/>
        <a:p>
          <a:endParaRPr lang="en-US"/>
        </a:p>
      </dgm:t>
    </dgm:pt>
    <dgm:pt modelId="{ED57054F-8254-48F3-AE88-C8AC8DB25E9D}">
      <dgm:prSet custT="1"/>
      <dgm:spPr/>
      <dgm:t>
        <a:bodyPr/>
        <a:lstStyle/>
        <a:p>
          <a:pPr algn="just">
            <a:lnSpc>
              <a:spcPct val="150000"/>
            </a:lnSpc>
          </a:pPr>
          <a:r>
            <a:rPr lang="en-GB" sz="1600" b="0" dirty="0">
              <a:latin typeface="Times New Roman" panose="02020603050405020304" pitchFamily="18" charset="0"/>
              <a:cs typeface="Times New Roman" panose="02020603050405020304" pitchFamily="18" charset="0"/>
            </a:rPr>
            <a:t>Combines OCR outputs using LLM via API calls or majority voting algorithm</a:t>
          </a:r>
          <a:endParaRPr lang="en-US" sz="1600" dirty="0">
            <a:latin typeface="Times New Roman" panose="02020603050405020304" pitchFamily="18" charset="0"/>
            <a:cs typeface="Times New Roman" panose="02020603050405020304" pitchFamily="18" charset="0"/>
          </a:endParaRPr>
        </a:p>
      </dgm:t>
    </dgm:pt>
    <dgm:pt modelId="{5272B1C3-3CAB-4C29-A4D5-A8CA22DD4757}" type="parTrans" cxnId="{0CEE0E06-80A3-4BBB-A5AA-D9CA6BCBB79C}">
      <dgm:prSet/>
      <dgm:spPr/>
      <dgm:t>
        <a:bodyPr/>
        <a:lstStyle/>
        <a:p>
          <a:endParaRPr lang="en-US"/>
        </a:p>
      </dgm:t>
    </dgm:pt>
    <dgm:pt modelId="{F06529B1-87FE-44B2-ACAA-C859C6A3A44A}" type="sibTrans" cxnId="{0CEE0E06-80A3-4BBB-A5AA-D9CA6BCBB79C}">
      <dgm:prSet/>
      <dgm:spPr/>
      <dgm:t>
        <a:bodyPr/>
        <a:lstStyle/>
        <a:p>
          <a:endParaRPr lang="en-US"/>
        </a:p>
      </dgm:t>
    </dgm:pt>
    <dgm:pt modelId="{8EBF3C1B-1283-414C-B983-D46694E96785}">
      <dgm:prSet custT="1"/>
      <dgm:spPr/>
      <dgm:t>
        <a:bodyPr/>
        <a:lstStyle/>
        <a:p>
          <a:pPr algn="just">
            <a:lnSpc>
              <a:spcPct val="150000"/>
            </a:lnSpc>
          </a:pPr>
          <a:r>
            <a:rPr lang="en-GB" sz="1600" b="0" dirty="0">
              <a:latin typeface="Times New Roman" panose="02020603050405020304" pitchFamily="18" charset="0"/>
              <a:cs typeface="Times New Roman" panose="02020603050405020304" pitchFamily="18" charset="0"/>
            </a:rPr>
            <a:t>Produces synthetic ground truth without manual transcription</a:t>
          </a:r>
          <a:endParaRPr lang="en-US" sz="1600" dirty="0">
            <a:latin typeface="Times New Roman" panose="02020603050405020304" pitchFamily="18" charset="0"/>
            <a:cs typeface="Times New Roman" panose="02020603050405020304" pitchFamily="18" charset="0"/>
          </a:endParaRPr>
        </a:p>
      </dgm:t>
    </dgm:pt>
    <dgm:pt modelId="{4907ABF3-F54A-41F4-B175-5651C0D24798}" type="parTrans" cxnId="{56505BEA-AF15-44DD-A86A-CD2D43F33163}">
      <dgm:prSet/>
      <dgm:spPr/>
      <dgm:t>
        <a:bodyPr/>
        <a:lstStyle/>
        <a:p>
          <a:endParaRPr lang="en-US"/>
        </a:p>
      </dgm:t>
    </dgm:pt>
    <dgm:pt modelId="{FF3A1A94-667B-4B69-B2D7-27E05DDD85BE}" type="sibTrans" cxnId="{56505BEA-AF15-44DD-A86A-CD2D43F33163}">
      <dgm:prSet/>
      <dgm:spPr/>
      <dgm:t>
        <a:bodyPr/>
        <a:lstStyle/>
        <a:p>
          <a:endParaRPr lang="en-US"/>
        </a:p>
      </dgm:t>
    </dgm:pt>
    <dgm:pt modelId="{FC63719F-4D1C-7D4B-9708-E191BEC35B31}" type="pres">
      <dgm:prSet presAssocID="{E69C821A-14C7-4D73-ADC3-267D5389D5D7}" presName="linear" presStyleCnt="0">
        <dgm:presLayoutVars>
          <dgm:animLvl val="lvl"/>
          <dgm:resizeHandles val="exact"/>
        </dgm:presLayoutVars>
      </dgm:prSet>
      <dgm:spPr/>
    </dgm:pt>
    <dgm:pt modelId="{906D5D69-EAFB-7148-AEEB-054F93BF4F4C}" type="pres">
      <dgm:prSet presAssocID="{79DBFC5B-3661-4A30-BF5D-3CA434AC8FBE}" presName="parentText" presStyleLbl="node1" presStyleIdx="0" presStyleCnt="1" custScaleX="83851" custScaleY="62938" custLinFactNeighborX="-4019" custLinFactNeighborY="-8872">
        <dgm:presLayoutVars>
          <dgm:chMax val="0"/>
          <dgm:bulletEnabled val="1"/>
        </dgm:presLayoutVars>
      </dgm:prSet>
      <dgm:spPr/>
    </dgm:pt>
    <dgm:pt modelId="{22C0FA77-730E-504B-8959-0D6C01A39DE8}" type="pres">
      <dgm:prSet presAssocID="{79DBFC5B-3661-4A30-BF5D-3CA434AC8FBE}" presName="childText" presStyleLbl="revTx" presStyleIdx="0" presStyleCnt="1">
        <dgm:presLayoutVars>
          <dgm:bulletEnabled val="1"/>
        </dgm:presLayoutVars>
      </dgm:prSet>
      <dgm:spPr/>
    </dgm:pt>
  </dgm:ptLst>
  <dgm:cxnLst>
    <dgm:cxn modelId="{E4524501-182C-D244-B305-4C6997386487}" type="presOf" srcId="{953FCB67-E708-4DE8-A828-85D1EB69B48A}" destId="{22C0FA77-730E-504B-8959-0D6C01A39DE8}" srcOrd="0" destOrd="1" presId="urn:microsoft.com/office/officeart/2005/8/layout/vList2"/>
    <dgm:cxn modelId="{0CEE0E06-80A3-4BBB-A5AA-D9CA6BCBB79C}" srcId="{323FCD42-92D7-4D3F-B2CA-230A80EC4FD6}" destId="{ED57054F-8254-48F3-AE88-C8AC8DB25E9D}" srcOrd="1" destOrd="0" parTransId="{5272B1C3-3CAB-4C29-A4D5-A8CA22DD4757}" sibTransId="{F06529B1-87FE-44B2-ACAA-C859C6A3A44A}"/>
    <dgm:cxn modelId="{4F01660B-55AF-4F8E-BD3A-137563D36464}" srcId="{323FCD42-92D7-4D3F-B2CA-230A80EC4FD6}" destId="{5302CBDF-FA13-42F0-8616-FE3B701E3032}" srcOrd="0" destOrd="0" parTransId="{2EEE3DB4-CC26-406F-B40C-D0E677BE965A}" sibTransId="{579DC7AD-DCEA-4A77-8E70-53C5E851B0F6}"/>
    <dgm:cxn modelId="{05740417-C2DD-4EA9-AD08-60CEC3886DA6}" srcId="{79DBFC5B-3661-4A30-BF5D-3CA434AC8FBE}" destId="{55328F04-EDA3-469B-8DC7-2FA43E72C47D}" srcOrd="2" destOrd="0" parTransId="{CCD04FA9-0E8A-45AF-A020-689181148AEE}" sibTransId="{F36E6A7E-EE98-4A2F-BD62-75A9BEFFE028}"/>
    <dgm:cxn modelId="{2F417938-589F-2341-8A75-B491D93F1A99}" type="presOf" srcId="{E69C821A-14C7-4D73-ADC3-267D5389D5D7}" destId="{FC63719F-4D1C-7D4B-9708-E191BEC35B31}" srcOrd="0" destOrd="0" presId="urn:microsoft.com/office/officeart/2005/8/layout/vList2"/>
    <dgm:cxn modelId="{B7996240-52E5-0D42-9730-D33BE0255A82}" type="presOf" srcId="{8EBF3C1B-1283-414C-B983-D46694E96785}" destId="{22C0FA77-730E-504B-8959-0D6C01A39DE8}" srcOrd="0" destOrd="6" presId="urn:microsoft.com/office/officeart/2005/8/layout/vList2"/>
    <dgm:cxn modelId="{22C50A75-1F28-EF41-9377-D09D296B3477}" type="presOf" srcId="{5302CBDF-FA13-42F0-8616-FE3B701E3032}" destId="{22C0FA77-730E-504B-8959-0D6C01A39DE8}" srcOrd="0" destOrd="4" presId="urn:microsoft.com/office/officeart/2005/8/layout/vList2"/>
    <dgm:cxn modelId="{DF6CF078-86B4-294A-967D-377CFD757FAB}" type="presOf" srcId="{79DBFC5B-3661-4A30-BF5D-3CA434AC8FBE}" destId="{906D5D69-EAFB-7148-AEEB-054F93BF4F4C}" srcOrd="0" destOrd="0" presId="urn:microsoft.com/office/officeart/2005/8/layout/vList2"/>
    <dgm:cxn modelId="{D25EF489-3EB5-450F-A6C0-7AC281751272}" srcId="{79DBFC5B-3661-4A30-BF5D-3CA434AC8FBE}" destId="{953FCB67-E708-4DE8-A828-85D1EB69B48A}" srcOrd="1" destOrd="0" parTransId="{63F68A91-5A9C-4DE2-870D-CEA66B45D4E5}" sibTransId="{A45639C7-1CCE-4AE7-8BAA-660271910561}"/>
    <dgm:cxn modelId="{5B7E5391-3787-4915-AF74-3C360E8C3A52}" srcId="{79DBFC5B-3661-4A30-BF5D-3CA434AC8FBE}" destId="{9F3502DE-D34C-450D-9468-0F86C08DC5BE}" srcOrd="0" destOrd="0" parTransId="{5E4BABE0-14A7-4D5F-9044-83E29784D3A6}" sibTransId="{37124F6C-D1D7-440D-9752-C8D462C0AA6F}"/>
    <dgm:cxn modelId="{5C30B194-DBDA-481F-87FE-461820C56B6A}" srcId="{79DBFC5B-3661-4A30-BF5D-3CA434AC8FBE}" destId="{323FCD42-92D7-4D3F-B2CA-230A80EC4FD6}" srcOrd="3" destOrd="0" parTransId="{00F1643F-6EAD-4605-94EE-D3A315695735}" sibTransId="{703A71BA-A332-40E4-9100-18D9955A5062}"/>
    <dgm:cxn modelId="{9D0F9699-EF4B-4A27-B338-543F5F74F11B}" srcId="{E69C821A-14C7-4D73-ADC3-267D5389D5D7}" destId="{79DBFC5B-3661-4A30-BF5D-3CA434AC8FBE}" srcOrd="0" destOrd="0" parTransId="{4829D531-0C60-44BC-B358-07A47920A2E3}" sibTransId="{D9E0C6C8-D56F-4F7A-98E1-F65B27F1633B}"/>
    <dgm:cxn modelId="{E251259C-DA05-7A49-8192-DD6F2CA027CF}" type="presOf" srcId="{323FCD42-92D7-4D3F-B2CA-230A80EC4FD6}" destId="{22C0FA77-730E-504B-8959-0D6C01A39DE8}" srcOrd="0" destOrd="3" presId="urn:microsoft.com/office/officeart/2005/8/layout/vList2"/>
    <dgm:cxn modelId="{60002A9C-AE1A-FB4E-AEA8-FEC4B22917DE}" type="presOf" srcId="{55328F04-EDA3-469B-8DC7-2FA43E72C47D}" destId="{22C0FA77-730E-504B-8959-0D6C01A39DE8}" srcOrd="0" destOrd="2" presId="urn:microsoft.com/office/officeart/2005/8/layout/vList2"/>
    <dgm:cxn modelId="{A5B844BD-0D2A-A94A-82D3-5AA285F735C5}" type="presOf" srcId="{ED57054F-8254-48F3-AE88-C8AC8DB25E9D}" destId="{22C0FA77-730E-504B-8959-0D6C01A39DE8}" srcOrd="0" destOrd="5" presId="urn:microsoft.com/office/officeart/2005/8/layout/vList2"/>
    <dgm:cxn modelId="{64FBF9DF-2BA4-8A4D-AF74-A743A5E64BDE}" type="presOf" srcId="{9F3502DE-D34C-450D-9468-0F86C08DC5BE}" destId="{22C0FA77-730E-504B-8959-0D6C01A39DE8}" srcOrd="0" destOrd="0" presId="urn:microsoft.com/office/officeart/2005/8/layout/vList2"/>
    <dgm:cxn modelId="{56505BEA-AF15-44DD-A86A-CD2D43F33163}" srcId="{323FCD42-92D7-4D3F-B2CA-230A80EC4FD6}" destId="{8EBF3C1B-1283-414C-B983-D46694E96785}" srcOrd="2" destOrd="0" parTransId="{4907ABF3-F54A-41F4-B175-5651C0D24798}" sibTransId="{FF3A1A94-667B-4B69-B2D7-27E05DDD85BE}"/>
    <dgm:cxn modelId="{AF9A713D-2665-5F4B-A0CB-FD15D4D7C89C}" type="presParOf" srcId="{FC63719F-4D1C-7D4B-9708-E191BEC35B31}" destId="{906D5D69-EAFB-7148-AEEB-054F93BF4F4C}" srcOrd="0" destOrd="0" presId="urn:microsoft.com/office/officeart/2005/8/layout/vList2"/>
    <dgm:cxn modelId="{0FACF12F-9099-B848-A16A-B0DD03FDFB96}" type="presParOf" srcId="{FC63719F-4D1C-7D4B-9708-E191BEC35B31}" destId="{22C0FA77-730E-504B-8959-0D6C01A39DE8}"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32BD2E-D1EE-4520-AFBA-0C64145FD553}">
      <dsp:nvSpPr>
        <dsp:cNvPr id="0" name=""/>
        <dsp:cNvSpPr/>
      </dsp:nvSpPr>
      <dsp:spPr>
        <a:xfrm>
          <a:off x="0" y="229802"/>
          <a:ext cx="10927829" cy="252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4244E5-5652-4B04-BEE6-83BEEC9DBDD3}">
      <dsp:nvSpPr>
        <dsp:cNvPr id="0" name=""/>
        <dsp:cNvSpPr/>
      </dsp:nvSpPr>
      <dsp:spPr>
        <a:xfrm>
          <a:off x="546391" y="82202"/>
          <a:ext cx="7649480" cy="295199"/>
        </a:xfrm>
        <a:prstGeom prst="roundRect">
          <a:avLst/>
        </a:prstGeom>
        <a:solidFill>
          <a:schemeClr val="bg1">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711200">
            <a:lnSpc>
              <a:spcPct val="100000"/>
            </a:lnSpc>
            <a:spcBef>
              <a:spcPct val="0"/>
            </a:spcBef>
            <a:spcAft>
              <a:spcPct val="35000"/>
            </a:spcAft>
            <a:buNone/>
          </a:pPr>
          <a:r>
            <a:rPr lang="en-IN" sz="1600" b="1" i="0" kern="1200" dirty="0">
              <a:latin typeface="Times New Roman" panose="02020603050405020304" pitchFamily="18" charset="0"/>
              <a:cs typeface="Times New Roman" panose="02020603050405020304" pitchFamily="18" charset="0"/>
            </a:rPr>
            <a:t>1. Objective</a:t>
          </a:r>
          <a:endParaRPr lang="en-US" sz="1600" b="1" i="0" kern="1200" dirty="0">
            <a:latin typeface="Times New Roman" panose="02020603050405020304" pitchFamily="18" charset="0"/>
            <a:cs typeface="Times New Roman" panose="02020603050405020304" pitchFamily="18" charset="0"/>
          </a:endParaRPr>
        </a:p>
      </dsp:txBody>
      <dsp:txXfrm>
        <a:off x="560801" y="96612"/>
        <a:ext cx="7620660" cy="266379"/>
      </dsp:txXfrm>
    </dsp:sp>
    <dsp:sp modelId="{0F381307-DB91-4895-9654-4A979AF38133}">
      <dsp:nvSpPr>
        <dsp:cNvPr id="0" name=""/>
        <dsp:cNvSpPr/>
      </dsp:nvSpPr>
      <dsp:spPr>
        <a:xfrm>
          <a:off x="0" y="683402"/>
          <a:ext cx="10927829" cy="2520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640C67-1A19-4507-851C-5D19F1220B1F}">
      <dsp:nvSpPr>
        <dsp:cNvPr id="0" name=""/>
        <dsp:cNvSpPr/>
      </dsp:nvSpPr>
      <dsp:spPr>
        <a:xfrm>
          <a:off x="546391" y="535802"/>
          <a:ext cx="7649480" cy="295199"/>
        </a:xfrm>
        <a:prstGeom prst="roundRect">
          <a:avLst/>
        </a:prstGeom>
        <a:solidFill>
          <a:schemeClr val="bg1">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711200">
            <a:lnSpc>
              <a:spcPct val="100000"/>
            </a:lnSpc>
            <a:spcBef>
              <a:spcPct val="0"/>
            </a:spcBef>
            <a:spcAft>
              <a:spcPct val="35000"/>
            </a:spcAft>
            <a:buNone/>
          </a:pPr>
          <a:r>
            <a:rPr lang="en-IN" sz="1600" b="1" i="0" kern="1200" dirty="0">
              <a:latin typeface="Times New Roman" panose="02020603050405020304" pitchFamily="18" charset="0"/>
              <a:cs typeface="Times New Roman" panose="02020603050405020304" pitchFamily="18" charset="0"/>
            </a:rPr>
            <a:t>2. </a:t>
          </a:r>
          <a:r>
            <a:rPr lang="en-GB" sz="1600" b="1" i="0" kern="1200" dirty="0">
              <a:latin typeface="Times New Roman" panose="02020603050405020304" pitchFamily="18" charset="0"/>
              <a:cs typeface="Times New Roman" panose="02020603050405020304" pitchFamily="18" charset="0"/>
            </a:rPr>
            <a:t>Key Features</a:t>
          </a:r>
          <a:endParaRPr lang="en-US" sz="1600" b="1" i="0" kern="1200" dirty="0">
            <a:latin typeface="Times New Roman" panose="02020603050405020304" pitchFamily="18" charset="0"/>
            <a:cs typeface="Times New Roman" panose="02020603050405020304" pitchFamily="18" charset="0"/>
          </a:endParaRPr>
        </a:p>
      </dsp:txBody>
      <dsp:txXfrm>
        <a:off x="560801" y="550212"/>
        <a:ext cx="7620660" cy="266379"/>
      </dsp:txXfrm>
    </dsp:sp>
    <dsp:sp modelId="{5BBE938A-BEC3-411A-9E9E-2745433D60B5}">
      <dsp:nvSpPr>
        <dsp:cNvPr id="0" name=""/>
        <dsp:cNvSpPr/>
      </dsp:nvSpPr>
      <dsp:spPr>
        <a:xfrm>
          <a:off x="0" y="1137002"/>
          <a:ext cx="10927829" cy="2520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C29F04A-9464-4801-BCA7-3B07FE203D94}">
      <dsp:nvSpPr>
        <dsp:cNvPr id="0" name=""/>
        <dsp:cNvSpPr/>
      </dsp:nvSpPr>
      <dsp:spPr>
        <a:xfrm>
          <a:off x="546391" y="989402"/>
          <a:ext cx="7649480" cy="295199"/>
        </a:xfrm>
        <a:prstGeom prst="roundRect">
          <a:avLst/>
        </a:prstGeom>
        <a:solidFill>
          <a:schemeClr val="bg1">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711200">
            <a:lnSpc>
              <a:spcPct val="100000"/>
            </a:lnSpc>
            <a:spcBef>
              <a:spcPct val="0"/>
            </a:spcBef>
            <a:spcAft>
              <a:spcPct val="35000"/>
            </a:spcAft>
            <a:buNone/>
          </a:pPr>
          <a:r>
            <a:rPr lang="en-IN" sz="1600" b="1" i="0" kern="1200" dirty="0">
              <a:latin typeface="Times New Roman" panose="02020603050405020304" pitchFamily="18" charset="0"/>
              <a:cs typeface="Times New Roman" panose="02020603050405020304" pitchFamily="18" charset="0"/>
            </a:rPr>
            <a:t>3. Building Blocks of the model</a:t>
          </a:r>
          <a:endParaRPr lang="en-US" sz="1600" b="1" i="0" kern="1200" dirty="0">
            <a:latin typeface="Times New Roman" panose="02020603050405020304" pitchFamily="18" charset="0"/>
            <a:cs typeface="Times New Roman" panose="02020603050405020304" pitchFamily="18" charset="0"/>
          </a:endParaRPr>
        </a:p>
      </dsp:txBody>
      <dsp:txXfrm>
        <a:off x="560801" y="1003812"/>
        <a:ext cx="7620660" cy="266379"/>
      </dsp:txXfrm>
    </dsp:sp>
    <dsp:sp modelId="{8CE01E45-12EB-410C-969B-732A3C103780}">
      <dsp:nvSpPr>
        <dsp:cNvPr id="0" name=""/>
        <dsp:cNvSpPr/>
      </dsp:nvSpPr>
      <dsp:spPr>
        <a:xfrm>
          <a:off x="0" y="1590602"/>
          <a:ext cx="10927829" cy="2520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2E97F0C-85E3-4151-8522-492BF6E4B308}">
      <dsp:nvSpPr>
        <dsp:cNvPr id="0" name=""/>
        <dsp:cNvSpPr/>
      </dsp:nvSpPr>
      <dsp:spPr>
        <a:xfrm>
          <a:off x="546391" y="1443002"/>
          <a:ext cx="7649480" cy="295199"/>
        </a:xfrm>
        <a:prstGeom prst="roundRect">
          <a:avLst/>
        </a:prstGeom>
        <a:solidFill>
          <a:schemeClr val="bg1">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711200">
            <a:lnSpc>
              <a:spcPct val="100000"/>
            </a:lnSpc>
            <a:spcBef>
              <a:spcPct val="0"/>
            </a:spcBef>
            <a:spcAft>
              <a:spcPct val="35000"/>
            </a:spcAft>
            <a:buNone/>
          </a:pPr>
          <a:r>
            <a:rPr lang="en-IN" sz="1600" b="1" i="0" kern="1200" dirty="0">
              <a:solidFill>
                <a:schemeClr val="tx1"/>
              </a:solidFill>
              <a:latin typeface="Times New Roman" panose="02020603050405020304" pitchFamily="18" charset="0"/>
              <a:cs typeface="Times New Roman" panose="02020603050405020304" pitchFamily="18" charset="0"/>
            </a:rPr>
            <a:t>4.</a:t>
          </a:r>
          <a:r>
            <a:rPr lang="en-US" sz="1600" kern="1200" dirty="0">
              <a:solidFill>
                <a:schemeClr val="tx1"/>
              </a:solidFill>
              <a:latin typeface="+mj-lt"/>
              <a:ea typeface="+mj-ea"/>
              <a:cs typeface="+mj-cs"/>
            </a:rPr>
            <a:t> </a:t>
          </a:r>
          <a:r>
            <a:rPr lang="en-US" sz="1600" b="1" kern="1200" dirty="0">
              <a:solidFill>
                <a:schemeClr val="tx1"/>
              </a:solidFill>
              <a:latin typeface="Times New Roman" panose="02020603050405020304" pitchFamily="18" charset="0"/>
              <a:ea typeface="+mj-ea"/>
              <a:cs typeface="Times New Roman" panose="02020603050405020304" pitchFamily="18" charset="0"/>
            </a:rPr>
            <a:t>Design Principles of Ensemble Technique</a:t>
          </a:r>
          <a:endParaRPr lang="en-US" sz="1600" b="1" i="0" kern="1200" dirty="0">
            <a:solidFill>
              <a:schemeClr val="tx1"/>
            </a:solidFill>
            <a:latin typeface="Times New Roman" panose="02020603050405020304" pitchFamily="18" charset="0"/>
            <a:cs typeface="Times New Roman" panose="02020603050405020304" pitchFamily="18" charset="0"/>
          </a:endParaRPr>
        </a:p>
      </dsp:txBody>
      <dsp:txXfrm>
        <a:off x="560801" y="1457412"/>
        <a:ext cx="7620660" cy="266379"/>
      </dsp:txXfrm>
    </dsp:sp>
    <dsp:sp modelId="{78F0A599-3FF7-F941-A53A-337BF0925645}">
      <dsp:nvSpPr>
        <dsp:cNvPr id="0" name=""/>
        <dsp:cNvSpPr/>
      </dsp:nvSpPr>
      <dsp:spPr>
        <a:xfrm>
          <a:off x="0" y="2044202"/>
          <a:ext cx="10927829" cy="2520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642DC8-924C-854C-A29D-2F828C116B27}">
      <dsp:nvSpPr>
        <dsp:cNvPr id="0" name=""/>
        <dsp:cNvSpPr/>
      </dsp:nvSpPr>
      <dsp:spPr>
        <a:xfrm>
          <a:off x="546391" y="1896602"/>
          <a:ext cx="7649480" cy="295199"/>
        </a:xfrm>
        <a:prstGeom prst="roundRect">
          <a:avLst/>
        </a:prstGeom>
        <a:solidFill>
          <a:schemeClr val="bg1">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711200">
            <a:lnSpc>
              <a:spcPct val="90000"/>
            </a:lnSpc>
            <a:spcBef>
              <a:spcPct val="0"/>
            </a:spcBef>
            <a:spcAft>
              <a:spcPct val="35000"/>
            </a:spcAft>
            <a:buNone/>
          </a:pPr>
          <a:r>
            <a:rPr lang="en-US" sz="1600" b="1" kern="1200" dirty="0">
              <a:solidFill>
                <a:schemeClr val="tx1"/>
              </a:solidFill>
              <a:latin typeface="Times New Roman" panose="02020603050405020304" pitchFamily="18" charset="0"/>
              <a:cs typeface="Times New Roman" panose="02020603050405020304" pitchFamily="18" charset="0"/>
            </a:rPr>
            <a:t>5</a:t>
          </a:r>
          <a:r>
            <a:rPr lang="en-US" sz="1600" b="1" kern="1200" dirty="0">
              <a:solidFill>
                <a:schemeClr val="tx1"/>
              </a:solidFill>
              <a:latin typeface="Times New Roman" panose="02020603050405020304" pitchFamily="18" charset="0"/>
              <a:ea typeface="+mj-ea"/>
              <a:cs typeface="Times New Roman" panose="02020603050405020304" pitchFamily="18" charset="0"/>
            </a:rPr>
            <a:t>. Comparison metrics</a:t>
          </a:r>
          <a:endParaRPr lang="en-GB" sz="1600" b="1" kern="1200" dirty="0">
            <a:solidFill>
              <a:schemeClr val="tx1"/>
            </a:solidFill>
            <a:latin typeface="Times New Roman" panose="02020603050405020304" pitchFamily="18" charset="0"/>
            <a:cs typeface="Times New Roman" panose="02020603050405020304" pitchFamily="18" charset="0"/>
          </a:endParaRPr>
        </a:p>
      </dsp:txBody>
      <dsp:txXfrm>
        <a:off x="560801" y="1911012"/>
        <a:ext cx="7620660" cy="266379"/>
      </dsp:txXfrm>
    </dsp:sp>
    <dsp:sp modelId="{6848A82D-FEAE-4E43-A34E-F73C5BF06ACE}">
      <dsp:nvSpPr>
        <dsp:cNvPr id="0" name=""/>
        <dsp:cNvSpPr/>
      </dsp:nvSpPr>
      <dsp:spPr>
        <a:xfrm>
          <a:off x="0" y="2497802"/>
          <a:ext cx="10927829" cy="252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2DE4C80-0396-49C9-A271-C2B5C5E14464}">
      <dsp:nvSpPr>
        <dsp:cNvPr id="0" name=""/>
        <dsp:cNvSpPr/>
      </dsp:nvSpPr>
      <dsp:spPr>
        <a:xfrm>
          <a:off x="546391" y="2350202"/>
          <a:ext cx="7649480" cy="295199"/>
        </a:xfrm>
        <a:prstGeom prst="roundRect">
          <a:avLst/>
        </a:prstGeom>
        <a:solidFill>
          <a:schemeClr val="bg1">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711200">
            <a:lnSpc>
              <a:spcPct val="100000"/>
            </a:lnSpc>
            <a:spcBef>
              <a:spcPct val="0"/>
            </a:spcBef>
            <a:spcAft>
              <a:spcPct val="35000"/>
            </a:spcAft>
            <a:buNone/>
          </a:pPr>
          <a:r>
            <a:rPr lang="en-IN" sz="1600" b="1" i="0" kern="1200" dirty="0">
              <a:latin typeface="Times New Roman" panose="02020603050405020304" pitchFamily="18" charset="0"/>
              <a:cs typeface="Times New Roman" panose="02020603050405020304" pitchFamily="18" charset="0"/>
            </a:rPr>
            <a:t>6.</a:t>
          </a:r>
          <a:r>
            <a:rPr lang="en-GB" sz="1600" b="1" i="0" kern="1200" dirty="0">
              <a:latin typeface="Times New Roman" panose="02020603050405020304" pitchFamily="18" charset="0"/>
              <a:cs typeface="Times New Roman" panose="02020603050405020304" pitchFamily="18" charset="0"/>
            </a:rPr>
            <a:t> Performance and Analysis</a:t>
          </a:r>
          <a:endParaRPr lang="en-US" sz="1600" b="1" i="0" kern="1200" dirty="0">
            <a:latin typeface="Times New Roman" panose="02020603050405020304" pitchFamily="18" charset="0"/>
            <a:cs typeface="Times New Roman" panose="02020603050405020304" pitchFamily="18" charset="0"/>
          </a:endParaRPr>
        </a:p>
      </dsp:txBody>
      <dsp:txXfrm>
        <a:off x="560801" y="2364612"/>
        <a:ext cx="7620660" cy="266379"/>
      </dsp:txXfrm>
    </dsp:sp>
    <dsp:sp modelId="{F39F0C0B-0BC8-4872-9749-E85AEF6E95D9}">
      <dsp:nvSpPr>
        <dsp:cNvPr id="0" name=""/>
        <dsp:cNvSpPr/>
      </dsp:nvSpPr>
      <dsp:spPr>
        <a:xfrm>
          <a:off x="0" y="2951402"/>
          <a:ext cx="10927829" cy="2520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FF24F0-BCC0-480F-955B-CE932EFB71A9}">
      <dsp:nvSpPr>
        <dsp:cNvPr id="0" name=""/>
        <dsp:cNvSpPr/>
      </dsp:nvSpPr>
      <dsp:spPr>
        <a:xfrm>
          <a:off x="546391" y="2803802"/>
          <a:ext cx="7649480" cy="295199"/>
        </a:xfrm>
        <a:prstGeom prst="roundRect">
          <a:avLst/>
        </a:prstGeom>
        <a:solidFill>
          <a:schemeClr val="bg1">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711200">
            <a:lnSpc>
              <a:spcPct val="100000"/>
            </a:lnSpc>
            <a:spcBef>
              <a:spcPct val="0"/>
            </a:spcBef>
            <a:spcAft>
              <a:spcPct val="35000"/>
            </a:spcAft>
            <a:buNone/>
          </a:pPr>
          <a:r>
            <a:rPr lang="en-IN" sz="1600" b="1" i="0" kern="1200" dirty="0">
              <a:latin typeface="Times New Roman" panose="02020603050405020304" pitchFamily="18" charset="0"/>
              <a:cs typeface="Times New Roman" panose="02020603050405020304" pitchFamily="18" charset="0"/>
            </a:rPr>
            <a:t>7. </a:t>
          </a:r>
          <a:r>
            <a:rPr lang="de-DE" sz="1600" b="1" i="0" kern="1200" dirty="0">
              <a:latin typeface="Times New Roman" panose="02020603050405020304" pitchFamily="18" charset="0"/>
              <a:cs typeface="Times New Roman" panose="02020603050405020304" pitchFamily="18" charset="0"/>
            </a:rPr>
            <a:t>Testing and Visualisation</a:t>
          </a:r>
          <a:endParaRPr lang="en-US" sz="1600" b="1" i="0" kern="1200" dirty="0">
            <a:latin typeface="Times New Roman" panose="02020603050405020304" pitchFamily="18" charset="0"/>
            <a:cs typeface="Times New Roman" panose="02020603050405020304" pitchFamily="18" charset="0"/>
          </a:endParaRPr>
        </a:p>
      </dsp:txBody>
      <dsp:txXfrm>
        <a:off x="560801" y="2818212"/>
        <a:ext cx="7620660" cy="266379"/>
      </dsp:txXfrm>
    </dsp:sp>
    <dsp:sp modelId="{522EE99F-B6EC-4BF0-B59D-C392DC00FE26}">
      <dsp:nvSpPr>
        <dsp:cNvPr id="0" name=""/>
        <dsp:cNvSpPr/>
      </dsp:nvSpPr>
      <dsp:spPr>
        <a:xfrm>
          <a:off x="0" y="3405002"/>
          <a:ext cx="10927829" cy="2520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055020B-16FF-40CC-BDA0-5C2A6382ED76}">
      <dsp:nvSpPr>
        <dsp:cNvPr id="0" name=""/>
        <dsp:cNvSpPr/>
      </dsp:nvSpPr>
      <dsp:spPr>
        <a:xfrm>
          <a:off x="546391" y="3257402"/>
          <a:ext cx="7649480" cy="295199"/>
        </a:xfrm>
        <a:prstGeom prst="roundRect">
          <a:avLst/>
        </a:prstGeom>
        <a:solidFill>
          <a:schemeClr val="bg1">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711200">
            <a:lnSpc>
              <a:spcPct val="100000"/>
            </a:lnSpc>
            <a:spcBef>
              <a:spcPct val="0"/>
            </a:spcBef>
            <a:spcAft>
              <a:spcPct val="35000"/>
            </a:spcAft>
            <a:buNone/>
          </a:pPr>
          <a:r>
            <a:rPr lang="en-IN" sz="1600" b="1" i="0" kern="1200" dirty="0">
              <a:latin typeface="Times New Roman" panose="02020603050405020304" pitchFamily="18" charset="0"/>
              <a:cs typeface="Times New Roman" panose="02020603050405020304" pitchFamily="18" charset="0"/>
            </a:rPr>
            <a:t>8. Conclusion </a:t>
          </a:r>
          <a:endParaRPr lang="en-US" sz="1600" b="1" i="0" kern="1200" dirty="0">
            <a:latin typeface="Times New Roman" panose="02020603050405020304" pitchFamily="18" charset="0"/>
            <a:cs typeface="Times New Roman" panose="02020603050405020304" pitchFamily="18" charset="0"/>
          </a:endParaRPr>
        </a:p>
      </dsp:txBody>
      <dsp:txXfrm>
        <a:off x="560801" y="3271812"/>
        <a:ext cx="7620660" cy="266379"/>
      </dsp:txXfrm>
    </dsp:sp>
    <dsp:sp modelId="{296869FF-9AD6-184F-85A7-72E585F7E85F}">
      <dsp:nvSpPr>
        <dsp:cNvPr id="0" name=""/>
        <dsp:cNvSpPr/>
      </dsp:nvSpPr>
      <dsp:spPr>
        <a:xfrm>
          <a:off x="0" y="3858602"/>
          <a:ext cx="10927829" cy="2520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D4D5CD5-1E45-AB46-ABA9-F79C0665BCD3}">
      <dsp:nvSpPr>
        <dsp:cNvPr id="0" name=""/>
        <dsp:cNvSpPr/>
      </dsp:nvSpPr>
      <dsp:spPr>
        <a:xfrm>
          <a:off x="546391" y="3711002"/>
          <a:ext cx="7649480" cy="295199"/>
        </a:xfrm>
        <a:prstGeom prst="roundRect">
          <a:avLst/>
        </a:prstGeom>
        <a:solidFill>
          <a:schemeClr val="bg1">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711200">
            <a:lnSpc>
              <a:spcPct val="90000"/>
            </a:lnSpc>
            <a:spcBef>
              <a:spcPct val="0"/>
            </a:spcBef>
            <a:spcAft>
              <a:spcPct val="35000"/>
            </a:spcAft>
            <a:buNone/>
          </a:pPr>
          <a:r>
            <a:rPr lang="en-GB" sz="1600" b="1" kern="1200" dirty="0">
              <a:latin typeface="Times New Roman" panose="02020603050405020304" pitchFamily="18" charset="0"/>
              <a:cs typeface="Times New Roman" panose="02020603050405020304" pitchFamily="18" charset="0"/>
            </a:rPr>
            <a:t>9. Future Work</a:t>
          </a:r>
        </a:p>
      </dsp:txBody>
      <dsp:txXfrm>
        <a:off x="560801" y="3725412"/>
        <a:ext cx="7620660" cy="2663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B6B326-FAC1-4D7C-BDBE-EA6848C8235C}">
      <dsp:nvSpPr>
        <dsp:cNvPr id="0" name=""/>
        <dsp:cNvSpPr/>
      </dsp:nvSpPr>
      <dsp:spPr>
        <a:xfrm>
          <a:off x="282221" y="1410409"/>
          <a:ext cx="1371985" cy="137198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011B22-0620-4341-8977-A19A4CB3DC81}">
      <dsp:nvSpPr>
        <dsp:cNvPr id="0" name=""/>
        <dsp:cNvSpPr/>
      </dsp:nvSpPr>
      <dsp:spPr>
        <a:xfrm>
          <a:off x="570337" y="1698526"/>
          <a:ext cx="795751" cy="7957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7A90DF-6120-4AD2-8049-DA6BFA642A0B}">
      <dsp:nvSpPr>
        <dsp:cNvPr id="0" name=""/>
        <dsp:cNvSpPr/>
      </dsp:nvSpPr>
      <dsp:spPr>
        <a:xfrm>
          <a:off x="1948202" y="141040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GB" sz="1900" b="1" i="0" kern="1200">
              <a:latin typeface="Times New Roman" pitchFamily="18"/>
              <a:cs typeface="Times New Roman" pitchFamily="18"/>
            </a:rPr>
            <a:t>Develop a C# console application utilizing the Tesseract SDK to preprocess images and perform OCR text extraction.</a:t>
          </a:r>
          <a:endParaRPr lang="en-US" sz="1900" b="1" i="0" u="none" strike="noStrike" kern="1200" cap="none" spc="0" baseline="0">
            <a:uFillTx/>
            <a:latin typeface="Times New Roman" pitchFamily="18"/>
            <a:cs typeface="Times New Roman" pitchFamily="18"/>
          </a:endParaRPr>
        </a:p>
      </dsp:txBody>
      <dsp:txXfrm>
        <a:off x="1948202" y="1410409"/>
        <a:ext cx="3233964" cy="1371985"/>
      </dsp:txXfrm>
    </dsp:sp>
    <dsp:sp modelId="{BEB78ECA-9349-45F3-ADC6-2226EB032743}">
      <dsp:nvSpPr>
        <dsp:cNvPr id="0" name=""/>
        <dsp:cNvSpPr/>
      </dsp:nvSpPr>
      <dsp:spPr>
        <a:xfrm>
          <a:off x="5745661" y="1410409"/>
          <a:ext cx="1371985" cy="137198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137655-C8AC-4780-8412-AF01931A46A3}">
      <dsp:nvSpPr>
        <dsp:cNvPr id="0" name=""/>
        <dsp:cNvSpPr/>
      </dsp:nvSpPr>
      <dsp:spPr>
        <a:xfrm>
          <a:off x="6033778" y="1698526"/>
          <a:ext cx="795751" cy="7957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A1C3BE-D05E-4B40-9525-B06DD2D91DDB}">
      <dsp:nvSpPr>
        <dsp:cNvPr id="0" name=""/>
        <dsp:cNvSpPr/>
      </dsp:nvSpPr>
      <dsp:spPr>
        <a:xfrm>
          <a:off x="7411643" y="141040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GB" sz="1900" b="1" i="0" u="none" strike="noStrike" kern="1200" cap="none" spc="0" baseline="0">
              <a:uFillTx/>
              <a:latin typeface="Times New Roman" pitchFamily="18"/>
              <a:cs typeface="Times New Roman" pitchFamily="18"/>
            </a:rPr>
            <a:t>Evaluate and compare the effectiveness of various preprocessing techniques, providing a detailed output of the text extraction quality.</a:t>
          </a:r>
          <a:endParaRPr lang="en-US" sz="1900" b="1" i="0" kern="1200"/>
        </a:p>
      </dsp:txBody>
      <dsp:txXfrm>
        <a:off x="7411643" y="1410409"/>
        <a:ext cx="3233964" cy="13719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6D5D69-EAFB-7148-AEEB-054F93BF4F4C}">
      <dsp:nvSpPr>
        <dsp:cNvPr id="0" name=""/>
        <dsp:cNvSpPr/>
      </dsp:nvSpPr>
      <dsp:spPr>
        <a:xfrm>
          <a:off x="406373" y="180543"/>
          <a:ext cx="8402121" cy="7658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b="1" kern="1200" dirty="0">
              <a:latin typeface="Times New Roman" panose="02020603050405020304" pitchFamily="18" charset="0"/>
              <a:cs typeface="Times New Roman" panose="02020603050405020304" pitchFamily="18" charset="0"/>
            </a:rPr>
            <a:t>System Architecture</a:t>
          </a:r>
          <a:endParaRPr lang="en-US" sz="1600" kern="1200" dirty="0">
            <a:latin typeface="Times New Roman" panose="02020603050405020304" pitchFamily="18" charset="0"/>
            <a:cs typeface="Times New Roman" panose="02020603050405020304" pitchFamily="18" charset="0"/>
          </a:endParaRPr>
        </a:p>
      </dsp:txBody>
      <dsp:txXfrm>
        <a:off x="443758" y="217928"/>
        <a:ext cx="8327351" cy="691059"/>
      </dsp:txXfrm>
    </dsp:sp>
    <dsp:sp modelId="{22C0FA77-730E-504B-8959-0D6C01A39DE8}">
      <dsp:nvSpPr>
        <dsp:cNvPr id="0" name=""/>
        <dsp:cNvSpPr/>
      </dsp:nvSpPr>
      <dsp:spPr>
        <a:xfrm>
          <a:off x="0" y="1185118"/>
          <a:ext cx="10020299" cy="2691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8145" tIns="20320" rIns="113792" bIns="20320" numCol="1" spcCol="1270" anchor="t" anchorCtr="0">
          <a:noAutofit/>
        </a:bodyPr>
        <a:lstStyle/>
        <a:p>
          <a:pPr marL="171450" lvl="1" indent="-171450" algn="just" defTabSz="711200">
            <a:lnSpc>
              <a:spcPct val="150000"/>
            </a:lnSpc>
            <a:spcBef>
              <a:spcPct val="0"/>
            </a:spcBef>
            <a:spcAft>
              <a:spcPct val="20000"/>
            </a:spcAft>
            <a:buChar char="•"/>
          </a:pPr>
          <a:r>
            <a:rPr lang="en-GB" sz="1600" b="1" kern="1200" dirty="0">
              <a:latin typeface="Times New Roman" panose="02020603050405020304" pitchFamily="18" charset="0"/>
              <a:cs typeface="Times New Roman" panose="02020603050405020304" pitchFamily="18" charset="0"/>
            </a:rPr>
            <a:t>OCR Engine:</a:t>
          </a:r>
          <a:r>
            <a:rPr lang="en-GB" sz="1600" b="0" kern="1200" dirty="0">
              <a:latin typeface="Times New Roman" panose="02020603050405020304" pitchFamily="18" charset="0"/>
              <a:cs typeface="Times New Roman" panose="02020603050405020304" pitchFamily="18" charset="0"/>
            </a:rPr>
            <a:t> Processes input images and extracts text with multiple engine support</a:t>
          </a:r>
          <a:endParaRPr lang="en-US" sz="1600" kern="1200" dirty="0">
            <a:latin typeface="Times New Roman" panose="02020603050405020304" pitchFamily="18" charset="0"/>
            <a:cs typeface="Times New Roman" panose="02020603050405020304" pitchFamily="18" charset="0"/>
          </a:endParaRPr>
        </a:p>
        <a:p>
          <a:pPr marL="171450" lvl="1" indent="-171450" algn="just" defTabSz="711200">
            <a:lnSpc>
              <a:spcPct val="150000"/>
            </a:lnSpc>
            <a:spcBef>
              <a:spcPct val="0"/>
            </a:spcBef>
            <a:spcAft>
              <a:spcPct val="20000"/>
            </a:spcAft>
            <a:buChar char="•"/>
          </a:pPr>
          <a:r>
            <a:rPr lang="en-GB" sz="1600" b="1" kern="1200" dirty="0">
              <a:latin typeface="Times New Roman" panose="02020603050405020304" pitchFamily="18" charset="0"/>
              <a:cs typeface="Times New Roman" panose="02020603050405020304" pitchFamily="18" charset="0"/>
            </a:rPr>
            <a:t>Similarity Analysis Module:</a:t>
          </a:r>
          <a:r>
            <a:rPr lang="en-GB" sz="1600" b="0" kern="1200" dirty="0">
              <a:latin typeface="Times New Roman" panose="02020603050405020304" pitchFamily="18" charset="0"/>
              <a:cs typeface="Times New Roman" panose="02020603050405020304" pitchFamily="18" charset="0"/>
            </a:rPr>
            <a:t> Implements text similarity metrics to evaluate OCR quality</a:t>
          </a:r>
          <a:endParaRPr lang="en-US" sz="1600" kern="1200" dirty="0">
            <a:latin typeface="Times New Roman" panose="02020603050405020304" pitchFamily="18" charset="0"/>
            <a:cs typeface="Times New Roman" panose="02020603050405020304" pitchFamily="18" charset="0"/>
          </a:endParaRPr>
        </a:p>
        <a:p>
          <a:pPr marL="171450" lvl="1" indent="-171450" algn="just" defTabSz="711200">
            <a:lnSpc>
              <a:spcPct val="150000"/>
            </a:lnSpc>
            <a:spcBef>
              <a:spcPct val="0"/>
            </a:spcBef>
            <a:spcAft>
              <a:spcPct val="20000"/>
            </a:spcAft>
            <a:buChar char="•"/>
          </a:pPr>
          <a:r>
            <a:rPr lang="en-GB" sz="1600" b="1" kern="1200" dirty="0">
              <a:latin typeface="Times New Roman" panose="02020603050405020304" pitchFamily="18" charset="0"/>
              <a:cs typeface="Times New Roman" panose="02020603050405020304" pitchFamily="18" charset="0"/>
            </a:rPr>
            <a:t>Visualization Module:</a:t>
          </a:r>
          <a:r>
            <a:rPr lang="en-GB" sz="1600" b="0" kern="1200" dirty="0">
              <a:latin typeface="Times New Roman" panose="02020603050405020304" pitchFamily="18" charset="0"/>
              <a:cs typeface="Times New Roman" panose="02020603050405020304" pitchFamily="18" charset="0"/>
            </a:rPr>
            <a:t> Generates Excel-based heatmaps and charts for performance visualization</a:t>
          </a:r>
          <a:endParaRPr lang="en-US" sz="1600" kern="1200" dirty="0">
            <a:latin typeface="Times New Roman" panose="02020603050405020304" pitchFamily="18" charset="0"/>
            <a:cs typeface="Times New Roman" panose="02020603050405020304" pitchFamily="18" charset="0"/>
          </a:endParaRPr>
        </a:p>
        <a:p>
          <a:pPr marL="171450" lvl="1" indent="-171450" algn="just" defTabSz="711200">
            <a:lnSpc>
              <a:spcPct val="150000"/>
            </a:lnSpc>
            <a:spcBef>
              <a:spcPct val="0"/>
            </a:spcBef>
            <a:spcAft>
              <a:spcPct val="20000"/>
            </a:spcAft>
            <a:buChar char="•"/>
          </a:pPr>
          <a:r>
            <a:rPr lang="en-GB" sz="1600" b="1" kern="1200" dirty="0">
              <a:latin typeface="Times New Roman" panose="02020603050405020304" pitchFamily="18" charset="0"/>
              <a:cs typeface="Times New Roman" panose="02020603050405020304" pitchFamily="18" charset="0"/>
            </a:rPr>
            <a:t>Ensemble OCR System:</a:t>
          </a:r>
          <a:endParaRPr lang="en-US" sz="1600" kern="1200" dirty="0">
            <a:latin typeface="Times New Roman" panose="02020603050405020304" pitchFamily="18" charset="0"/>
            <a:cs typeface="Times New Roman" panose="02020603050405020304" pitchFamily="18" charset="0"/>
          </a:endParaRPr>
        </a:p>
        <a:p>
          <a:pPr marL="342900" lvl="2" indent="-171450" algn="just" defTabSz="711200">
            <a:lnSpc>
              <a:spcPct val="150000"/>
            </a:lnSpc>
            <a:spcBef>
              <a:spcPct val="0"/>
            </a:spcBef>
            <a:spcAft>
              <a:spcPct val="20000"/>
            </a:spcAft>
            <a:buChar char="•"/>
          </a:pPr>
          <a:r>
            <a:rPr lang="en-GB" sz="1600" b="0" kern="1200" dirty="0">
              <a:latin typeface="Times New Roman" panose="02020603050405020304" pitchFamily="18" charset="0"/>
              <a:cs typeface="Times New Roman" panose="02020603050405020304" pitchFamily="18" charset="0"/>
            </a:rPr>
            <a:t>Uses multiple preprocessing techniques on each image</a:t>
          </a:r>
          <a:endParaRPr lang="en-US" sz="1600" kern="1200" dirty="0">
            <a:latin typeface="Times New Roman" panose="02020603050405020304" pitchFamily="18" charset="0"/>
            <a:cs typeface="Times New Roman" panose="02020603050405020304" pitchFamily="18" charset="0"/>
          </a:endParaRPr>
        </a:p>
        <a:p>
          <a:pPr marL="342900" lvl="2" indent="-171450" algn="just" defTabSz="711200">
            <a:lnSpc>
              <a:spcPct val="150000"/>
            </a:lnSpc>
            <a:spcBef>
              <a:spcPct val="0"/>
            </a:spcBef>
            <a:spcAft>
              <a:spcPct val="20000"/>
            </a:spcAft>
            <a:buChar char="•"/>
          </a:pPr>
          <a:r>
            <a:rPr lang="en-GB" sz="1600" b="0" kern="1200" dirty="0">
              <a:latin typeface="Times New Roman" panose="02020603050405020304" pitchFamily="18" charset="0"/>
              <a:cs typeface="Times New Roman" panose="02020603050405020304" pitchFamily="18" charset="0"/>
            </a:rPr>
            <a:t>Combines OCR outputs using LLM via API calls or majority voting algorithm</a:t>
          </a:r>
          <a:endParaRPr lang="en-US" sz="1600" kern="1200" dirty="0">
            <a:latin typeface="Times New Roman" panose="02020603050405020304" pitchFamily="18" charset="0"/>
            <a:cs typeface="Times New Roman" panose="02020603050405020304" pitchFamily="18" charset="0"/>
          </a:endParaRPr>
        </a:p>
        <a:p>
          <a:pPr marL="342900" lvl="2" indent="-171450" algn="just" defTabSz="711200">
            <a:lnSpc>
              <a:spcPct val="150000"/>
            </a:lnSpc>
            <a:spcBef>
              <a:spcPct val="0"/>
            </a:spcBef>
            <a:spcAft>
              <a:spcPct val="20000"/>
            </a:spcAft>
            <a:buChar char="•"/>
          </a:pPr>
          <a:r>
            <a:rPr lang="en-GB" sz="1600" b="0" kern="1200" dirty="0">
              <a:latin typeface="Times New Roman" panose="02020603050405020304" pitchFamily="18" charset="0"/>
              <a:cs typeface="Times New Roman" panose="02020603050405020304" pitchFamily="18" charset="0"/>
            </a:rPr>
            <a:t>Produces synthetic ground truth without manual transcription</a:t>
          </a:r>
          <a:endParaRPr lang="en-US" sz="1600" kern="1200" dirty="0">
            <a:latin typeface="Times New Roman" panose="02020603050405020304" pitchFamily="18" charset="0"/>
            <a:cs typeface="Times New Roman" panose="02020603050405020304" pitchFamily="18" charset="0"/>
          </a:endParaRPr>
        </a:p>
      </dsp:txBody>
      <dsp:txXfrm>
        <a:off x="0" y="1185118"/>
        <a:ext cx="10020299" cy="269100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88E337-972D-1E70-8C41-BB1BB2BA009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a:extLst>
              <a:ext uri="{FF2B5EF4-FFF2-40B4-BE49-F238E27FC236}">
                <a16:creationId xmlns:a16="http://schemas.microsoft.com/office/drawing/2014/main" id="{7322889F-54DB-4CE3-8973-4A1A5B2CEAF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050BBF-5635-4B44-A52E-5A8776895F0F}" type="datetimeFigureOut">
              <a:rPr lang="en-DE" smtClean="0"/>
              <a:t>22.03.25</a:t>
            </a:fld>
            <a:endParaRPr lang="en-DE"/>
          </a:p>
        </p:txBody>
      </p:sp>
      <p:sp>
        <p:nvSpPr>
          <p:cNvPr id="4" name="Footer Placeholder 3">
            <a:extLst>
              <a:ext uri="{FF2B5EF4-FFF2-40B4-BE49-F238E27FC236}">
                <a16:creationId xmlns:a16="http://schemas.microsoft.com/office/drawing/2014/main" id="{0119B5ED-C295-E437-A504-9FA09C64576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5" name="Slide Number Placeholder 4">
            <a:extLst>
              <a:ext uri="{FF2B5EF4-FFF2-40B4-BE49-F238E27FC236}">
                <a16:creationId xmlns:a16="http://schemas.microsoft.com/office/drawing/2014/main" id="{2F20BFD7-509B-062F-D3AD-D8638EF2B3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E3793D-F1EF-2442-BB0B-97CCE29B6171}" type="slidenum">
              <a:rPr lang="en-DE" smtClean="0"/>
              <a:t>‹#›</a:t>
            </a:fld>
            <a:endParaRPr lang="en-DE"/>
          </a:p>
        </p:txBody>
      </p:sp>
    </p:spTree>
    <p:extLst>
      <p:ext uri="{BB962C8B-B14F-4D97-AF65-F5344CB8AC3E}">
        <p14:creationId xmlns:p14="http://schemas.microsoft.com/office/powerpoint/2010/main" val="15870573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ECBD75-61D0-F94D-A7C7-5B90DFDF53B9}" type="datetimeFigureOut">
              <a:rPr lang="en-DE" smtClean="0"/>
              <a:t>22.03.25</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663E2B-A71A-994A-9617-04C39E1FAE85}" type="slidenum">
              <a:rPr lang="en-DE" smtClean="0"/>
              <a:t>‹#›</a:t>
            </a:fld>
            <a:endParaRPr lang="en-DE"/>
          </a:p>
        </p:txBody>
      </p:sp>
    </p:spTree>
    <p:extLst>
      <p:ext uri="{BB962C8B-B14F-4D97-AF65-F5344CB8AC3E}">
        <p14:creationId xmlns:p14="http://schemas.microsoft.com/office/powerpoint/2010/main" val="140548082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663E2B-A71A-994A-9617-04C39E1FAE85}" type="slidenum">
              <a:rPr lang="en-DE" smtClean="0"/>
              <a:t>1</a:t>
            </a:fld>
            <a:endParaRPr lang="en-DE"/>
          </a:p>
        </p:txBody>
      </p:sp>
    </p:spTree>
    <p:extLst>
      <p:ext uri="{BB962C8B-B14F-4D97-AF65-F5344CB8AC3E}">
        <p14:creationId xmlns:p14="http://schemas.microsoft.com/office/powerpoint/2010/main" val="880524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663E2B-A71A-994A-9617-04C39E1FAE85}" type="slidenum">
              <a:rPr lang="en-DE" smtClean="0"/>
              <a:t>15</a:t>
            </a:fld>
            <a:endParaRPr lang="en-DE"/>
          </a:p>
        </p:txBody>
      </p:sp>
    </p:spTree>
    <p:extLst>
      <p:ext uri="{BB962C8B-B14F-4D97-AF65-F5344CB8AC3E}">
        <p14:creationId xmlns:p14="http://schemas.microsoft.com/office/powerpoint/2010/main" val="2719260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663E2B-A71A-994A-9617-04C39E1FAE85}" type="slidenum">
              <a:rPr lang="en-DE" smtClean="0"/>
              <a:t>19</a:t>
            </a:fld>
            <a:endParaRPr lang="en-DE"/>
          </a:p>
        </p:txBody>
      </p:sp>
    </p:spTree>
    <p:extLst>
      <p:ext uri="{BB962C8B-B14F-4D97-AF65-F5344CB8AC3E}">
        <p14:creationId xmlns:p14="http://schemas.microsoft.com/office/powerpoint/2010/main" val="4108425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1663E2B-A71A-994A-9617-04C39E1FAE85}" type="slidenum">
              <a:rPr lang="en-DE" smtClean="0"/>
              <a:t>30</a:t>
            </a:fld>
            <a:endParaRPr lang="en-DE"/>
          </a:p>
        </p:txBody>
      </p:sp>
    </p:spTree>
    <p:extLst>
      <p:ext uri="{BB962C8B-B14F-4D97-AF65-F5344CB8AC3E}">
        <p14:creationId xmlns:p14="http://schemas.microsoft.com/office/powerpoint/2010/main" val="4289920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36490-4E57-CFF4-7BBA-57D1984CA8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815C3C5-0207-E74B-E451-DC1C4C2F99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5059240-DB2F-1DB0-C14D-287EA6297617}"/>
              </a:ext>
            </a:extLst>
          </p:cNvPr>
          <p:cNvSpPr>
            <a:spLocks noGrp="1"/>
          </p:cNvSpPr>
          <p:nvPr>
            <p:ph type="dt" sz="half" idx="10"/>
          </p:nvPr>
        </p:nvSpPr>
        <p:spPr/>
        <p:txBody>
          <a:bodyPr/>
          <a:lstStyle/>
          <a:p>
            <a:fld id="{E70BB040-1417-463D-8924-20454A1D4474}" type="datetimeFigureOut">
              <a:rPr lang="en-IN" smtClean="0"/>
              <a:t>22/03/25</a:t>
            </a:fld>
            <a:endParaRPr lang="en-IN"/>
          </a:p>
        </p:txBody>
      </p:sp>
      <p:sp>
        <p:nvSpPr>
          <p:cNvPr id="5" name="Footer Placeholder 4">
            <a:extLst>
              <a:ext uri="{FF2B5EF4-FFF2-40B4-BE49-F238E27FC236}">
                <a16:creationId xmlns:a16="http://schemas.microsoft.com/office/drawing/2014/main" id="{575D20CC-503E-E62E-315B-3D012BEC0D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9278AD6-1865-E333-8B80-D75B6E5EFF4F}"/>
              </a:ext>
            </a:extLst>
          </p:cNvPr>
          <p:cNvSpPr>
            <a:spLocks noGrp="1"/>
          </p:cNvSpPr>
          <p:nvPr>
            <p:ph type="sldNum" sz="quarter" idx="12"/>
          </p:nvPr>
        </p:nvSpPr>
        <p:spPr/>
        <p:txBody>
          <a:bodyPr/>
          <a:lstStyle/>
          <a:p>
            <a:fld id="{0967E911-EDC5-4A6C-BB2E-3308591A7074}" type="slidenum">
              <a:rPr lang="en-IN" smtClean="0"/>
              <a:t>‹#›</a:t>
            </a:fld>
            <a:endParaRPr lang="en-IN"/>
          </a:p>
        </p:txBody>
      </p:sp>
    </p:spTree>
    <p:extLst>
      <p:ext uri="{BB962C8B-B14F-4D97-AF65-F5344CB8AC3E}">
        <p14:creationId xmlns:p14="http://schemas.microsoft.com/office/powerpoint/2010/main" val="2303576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E3472-7773-9934-09F7-191F502AA8A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6F090DB-DF3B-ED16-979C-3D43A8F831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DDEDF5-B571-607C-6606-04612E953ABB}"/>
              </a:ext>
            </a:extLst>
          </p:cNvPr>
          <p:cNvSpPr>
            <a:spLocks noGrp="1"/>
          </p:cNvSpPr>
          <p:nvPr>
            <p:ph type="dt" sz="half" idx="10"/>
          </p:nvPr>
        </p:nvSpPr>
        <p:spPr/>
        <p:txBody>
          <a:bodyPr/>
          <a:lstStyle/>
          <a:p>
            <a:fld id="{E70BB040-1417-463D-8924-20454A1D4474}" type="datetimeFigureOut">
              <a:rPr lang="en-IN" smtClean="0"/>
              <a:t>22/03/25</a:t>
            </a:fld>
            <a:endParaRPr lang="en-IN"/>
          </a:p>
        </p:txBody>
      </p:sp>
      <p:sp>
        <p:nvSpPr>
          <p:cNvPr id="5" name="Footer Placeholder 4">
            <a:extLst>
              <a:ext uri="{FF2B5EF4-FFF2-40B4-BE49-F238E27FC236}">
                <a16:creationId xmlns:a16="http://schemas.microsoft.com/office/drawing/2014/main" id="{1DA479DF-E062-B5E3-6D90-3015FED966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B76109D-A2C0-E83C-7B0E-1E2116691745}"/>
              </a:ext>
            </a:extLst>
          </p:cNvPr>
          <p:cNvSpPr>
            <a:spLocks noGrp="1"/>
          </p:cNvSpPr>
          <p:nvPr>
            <p:ph type="sldNum" sz="quarter" idx="12"/>
          </p:nvPr>
        </p:nvSpPr>
        <p:spPr/>
        <p:txBody>
          <a:bodyPr/>
          <a:lstStyle/>
          <a:p>
            <a:fld id="{0967E911-EDC5-4A6C-BB2E-3308591A7074}" type="slidenum">
              <a:rPr lang="en-IN" smtClean="0"/>
              <a:t>‹#›</a:t>
            </a:fld>
            <a:endParaRPr lang="en-IN"/>
          </a:p>
        </p:txBody>
      </p:sp>
    </p:spTree>
    <p:extLst>
      <p:ext uri="{BB962C8B-B14F-4D97-AF65-F5344CB8AC3E}">
        <p14:creationId xmlns:p14="http://schemas.microsoft.com/office/powerpoint/2010/main" val="321989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0A032D-D7D3-9929-9224-17CC44B763C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8EE13CB-ED1B-CB08-DF11-100F9A1A31B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B8CEFCB-52E0-F755-D08D-C3DA22A8A217}"/>
              </a:ext>
            </a:extLst>
          </p:cNvPr>
          <p:cNvSpPr>
            <a:spLocks noGrp="1"/>
          </p:cNvSpPr>
          <p:nvPr>
            <p:ph type="dt" sz="half" idx="10"/>
          </p:nvPr>
        </p:nvSpPr>
        <p:spPr/>
        <p:txBody>
          <a:bodyPr/>
          <a:lstStyle/>
          <a:p>
            <a:fld id="{E70BB040-1417-463D-8924-20454A1D4474}" type="datetimeFigureOut">
              <a:rPr lang="en-IN" smtClean="0"/>
              <a:t>22/03/25</a:t>
            </a:fld>
            <a:endParaRPr lang="en-IN"/>
          </a:p>
        </p:txBody>
      </p:sp>
      <p:sp>
        <p:nvSpPr>
          <p:cNvPr id="5" name="Footer Placeholder 4">
            <a:extLst>
              <a:ext uri="{FF2B5EF4-FFF2-40B4-BE49-F238E27FC236}">
                <a16:creationId xmlns:a16="http://schemas.microsoft.com/office/drawing/2014/main" id="{5C357C8B-5972-2934-217E-563A9606972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8CFFA5E-6573-FE66-9473-00F63158B672}"/>
              </a:ext>
            </a:extLst>
          </p:cNvPr>
          <p:cNvSpPr>
            <a:spLocks noGrp="1"/>
          </p:cNvSpPr>
          <p:nvPr>
            <p:ph type="sldNum" sz="quarter" idx="12"/>
          </p:nvPr>
        </p:nvSpPr>
        <p:spPr/>
        <p:txBody>
          <a:bodyPr/>
          <a:lstStyle/>
          <a:p>
            <a:fld id="{0967E911-EDC5-4A6C-BB2E-3308591A7074}" type="slidenum">
              <a:rPr lang="en-IN" smtClean="0"/>
              <a:t>‹#›</a:t>
            </a:fld>
            <a:endParaRPr lang="en-IN"/>
          </a:p>
        </p:txBody>
      </p:sp>
    </p:spTree>
    <p:extLst>
      <p:ext uri="{BB962C8B-B14F-4D97-AF65-F5344CB8AC3E}">
        <p14:creationId xmlns:p14="http://schemas.microsoft.com/office/powerpoint/2010/main" val="4023409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7D6B7-A03E-619A-D350-6962EBBDB03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2F1E7B9-B8DA-D88E-A99A-5840C98AA4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42A26A5-EE6B-EC8B-BC99-EA4EB1DF7B3C}"/>
              </a:ext>
            </a:extLst>
          </p:cNvPr>
          <p:cNvSpPr>
            <a:spLocks noGrp="1"/>
          </p:cNvSpPr>
          <p:nvPr>
            <p:ph type="dt" sz="half" idx="10"/>
          </p:nvPr>
        </p:nvSpPr>
        <p:spPr/>
        <p:txBody>
          <a:bodyPr/>
          <a:lstStyle/>
          <a:p>
            <a:fld id="{E70BB040-1417-463D-8924-20454A1D4474}" type="datetimeFigureOut">
              <a:rPr lang="en-IN" smtClean="0"/>
              <a:t>22/03/25</a:t>
            </a:fld>
            <a:endParaRPr lang="en-IN"/>
          </a:p>
        </p:txBody>
      </p:sp>
      <p:sp>
        <p:nvSpPr>
          <p:cNvPr id="5" name="Footer Placeholder 4">
            <a:extLst>
              <a:ext uri="{FF2B5EF4-FFF2-40B4-BE49-F238E27FC236}">
                <a16:creationId xmlns:a16="http://schemas.microsoft.com/office/drawing/2014/main" id="{613D8CEA-EF1E-77D6-4E06-81CC0A2BB3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3FBEC04-0FA2-7886-4B72-6823978D0322}"/>
              </a:ext>
            </a:extLst>
          </p:cNvPr>
          <p:cNvSpPr>
            <a:spLocks noGrp="1"/>
          </p:cNvSpPr>
          <p:nvPr>
            <p:ph type="sldNum" sz="quarter" idx="12"/>
          </p:nvPr>
        </p:nvSpPr>
        <p:spPr/>
        <p:txBody>
          <a:bodyPr/>
          <a:lstStyle/>
          <a:p>
            <a:fld id="{0967E911-EDC5-4A6C-BB2E-3308591A7074}" type="slidenum">
              <a:rPr lang="en-IN" smtClean="0"/>
              <a:t>‹#›</a:t>
            </a:fld>
            <a:endParaRPr lang="en-IN"/>
          </a:p>
        </p:txBody>
      </p:sp>
    </p:spTree>
    <p:extLst>
      <p:ext uri="{BB962C8B-B14F-4D97-AF65-F5344CB8AC3E}">
        <p14:creationId xmlns:p14="http://schemas.microsoft.com/office/powerpoint/2010/main" val="3862140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B2BED-7EB9-7159-9BB3-CF823A835A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7ECDE13-CA1C-1B50-CF08-1EF2BD8D45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6676F9-16B5-C831-3386-300DEA4B5FEF}"/>
              </a:ext>
            </a:extLst>
          </p:cNvPr>
          <p:cNvSpPr>
            <a:spLocks noGrp="1"/>
          </p:cNvSpPr>
          <p:nvPr>
            <p:ph type="dt" sz="half" idx="10"/>
          </p:nvPr>
        </p:nvSpPr>
        <p:spPr/>
        <p:txBody>
          <a:bodyPr/>
          <a:lstStyle/>
          <a:p>
            <a:fld id="{E70BB040-1417-463D-8924-20454A1D4474}" type="datetimeFigureOut">
              <a:rPr lang="en-IN" smtClean="0"/>
              <a:t>22/03/25</a:t>
            </a:fld>
            <a:endParaRPr lang="en-IN"/>
          </a:p>
        </p:txBody>
      </p:sp>
      <p:sp>
        <p:nvSpPr>
          <p:cNvPr id="5" name="Footer Placeholder 4">
            <a:extLst>
              <a:ext uri="{FF2B5EF4-FFF2-40B4-BE49-F238E27FC236}">
                <a16:creationId xmlns:a16="http://schemas.microsoft.com/office/drawing/2014/main" id="{624CDE75-48A3-9DD9-8DCB-E032D0EC62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186B2A5-5119-229C-A72F-4E990CCAE66F}"/>
              </a:ext>
            </a:extLst>
          </p:cNvPr>
          <p:cNvSpPr>
            <a:spLocks noGrp="1"/>
          </p:cNvSpPr>
          <p:nvPr>
            <p:ph type="sldNum" sz="quarter" idx="12"/>
          </p:nvPr>
        </p:nvSpPr>
        <p:spPr/>
        <p:txBody>
          <a:bodyPr/>
          <a:lstStyle/>
          <a:p>
            <a:fld id="{0967E911-EDC5-4A6C-BB2E-3308591A7074}" type="slidenum">
              <a:rPr lang="en-IN" smtClean="0"/>
              <a:t>‹#›</a:t>
            </a:fld>
            <a:endParaRPr lang="en-IN"/>
          </a:p>
        </p:txBody>
      </p:sp>
    </p:spTree>
    <p:extLst>
      <p:ext uri="{BB962C8B-B14F-4D97-AF65-F5344CB8AC3E}">
        <p14:creationId xmlns:p14="http://schemas.microsoft.com/office/powerpoint/2010/main" val="323032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16D1E-C5E3-A82E-160C-56A73702062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3BD669F-420C-736E-5871-8143F5FEC2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9C78EC8-BD75-2B24-441E-7DBAB16DBB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1864506-BB1E-7FBA-F7B7-DF56C9362B16}"/>
              </a:ext>
            </a:extLst>
          </p:cNvPr>
          <p:cNvSpPr>
            <a:spLocks noGrp="1"/>
          </p:cNvSpPr>
          <p:nvPr>
            <p:ph type="dt" sz="half" idx="10"/>
          </p:nvPr>
        </p:nvSpPr>
        <p:spPr/>
        <p:txBody>
          <a:bodyPr/>
          <a:lstStyle/>
          <a:p>
            <a:fld id="{E70BB040-1417-463D-8924-20454A1D4474}" type="datetimeFigureOut">
              <a:rPr lang="en-IN" smtClean="0"/>
              <a:t>22/03/25</a:t>
            </a:fld>
            <a:endParaRPr lang="en-IN"/>
          </a:p>
        </p:txBody>
      </p:sp>
      <p:sp>
        <p:nvSpPr>
          <p:cNvPr id="6" name="Footer Placeholder 5">
            <a:extLst>
              <a:ext uri="{FF2B5EF4-FFF2-40B4-BE49-F238E27FC236}">
                <a16:creationId xmlns:a16="http://schemas.microsoft.com/office/drawing/2014/main" id="{96D883EA-63DB-97AA-4C63-9738FBE4D1F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C869155-6EAB-1C0B-04BA-168AA300768E}"/>
              </a:ext>
            </a:extLst>
          </p:cNvPr>
          <p:cNvSpPr>
            <a:spLocks noGrp="1"/>
          </p:cNvSpPr>
          <p:nvPr>
            <p:ph type="sldNum" sz="quarter" idx="12"/>
          </p:nvPr>
        </p:nvSpPr>
        <p:spPr/>
        <p:txBody>
          <a:bodyPr/>
          <a:lstStyle/>
          <a:p>
            <a:fld id="{0967E911-EDC5-4A6C-BB2E-3308591A7074}" type="slidenum">
              <a:rPr lang="en-IN" smtClean="0"/>
              <a:t>‹#›</a:t>
            </a:fld>
            <a:endParaRPr lang="en-IN"/>
          </a:p>
        </p:txBody>
      </p:sp>
    </p:spTree>
    <p:extLst>
      <p:ext uri="{BB962C8B-B14F-4D97-AF65-F5344CB8AC3E}">
        <p14:creationId xmlns:p14="http://schemas.microsoft.com/office/powerpoint/2010/main" val="3606314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7CA21-E0B1-29CE-87D7-B4AEA23406C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9435B2E-0482-CD40-9446-A7A543F5CA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5BCB36-1A77-7F6C-87C7-757B4C4892F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2E9D88C-171C-B0E0-6094-F664B54AD7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C8A5E9-7838-A2A9-91A3-8D05356E8A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6563B24-23B1-96BD-5E96-36AB3650E0BF}"/>
              </a:ext>
            </a:extLst>
          </p:cNvPr>
          <p:cNvSpPr>
            <a:spLocks noGrp="1"/>
          </p:cNvSpPr>
          <p:nvPr>
            <p:ph type="dt" sz="half" idx="10"/>
          </p:nvPr>
        </p:nvSpPr>
        <p:spPr/>
        <p:txBody>
          <a:bodyPr/>
          <a:lstStyle/>
          <a:p>
            <a:fld id="{E70BB040-1417-463D-8924-20454A1D4474}" type="datetimeFigureOut">
              <a:rPr lang="en-IN" smtClean="0"/>
              <a:t>22/03/25</a:t>
            </a:fld>
            <a:endParaRPr lang="en-IN"/>
          </a:p>
        </p:txBody>
      </p:sp>
      <p:sp>
        <p:nvSpPr>
          <p:cNvPr id="8" name="Footer Placeholder 7">
            <a:extLst>
              <a:ext uri="{FF2B5EF4-FFF2-40B4-BE49-F238E27FC236}">
                <a16:creationId xmlns:a16="http://schemas.microsoft.com/office/drawing/2014/main" id="{F55D2E8B-C8B4-53EE-9334-D3008FF13C9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EBB562F-6D63-7964-F357-F6E0A2A04A32}"/>
              </a:ext>
            </a:extLst>
          </p:cNvPr>
          <p:cNvSpPr>
            <a:spLocks noGrp="1"/>
          </p:cNvSpPr>
          <p:nvPr>
            <p:ph type="sldNum" sz="quarter" idx="12"/>
          </p:nvPr>
        </p:nvSpPr>
        <p:spPr/>
        <p:txBody>
          <a:bodyPr/>
          <a:lstStyle/>
          <a:p>
            <a:fld id="{0967E911-EDC5-4A6C-BB2E-3308591A7074}" type="slidenum">
              <a:rPr lang="en-IN" smtClean="0"/>
              <a:t>‹#›</a:t>
            </a:fld>
            <a:endParaRPr lang="en-IN"/>
          </a:p>
        </p:txBody>
      </p:sp>
    </p:spTree>
    <p:extLst>
      <p:ext uri="{BB962C8B-B14F-4D97-AF65-F5344CB8AC3E}">
        <p14:creationId xmlns:p14="http://schemas.microsoft.com/office/powerpoint/2010/main" val="4036599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69F7A-2016-8978-25B2-50BC93ACA00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915E958-7459-31DF-8159-C992401822E5}"/>
              </a:ext>
            </a:extLst>
          </p:cNvPr>
          <p:cNvSpPr>
            <a:spLocks noGrp="1"/>
          </p:cNvSpPr>
          <p:nvPr>
            <p:ph type="dt" sz="half" idx="10"/>
          </p:nvPr>
        </p:nvSpPr>
        <p:spPr/>
        <p:txBody>
          <a:bodyPr/>
          <a:lstStyle/>
          <a:p>
            <a:fld id="{E70BB040-1417-463D-8924-20454A1D4474}" type="datetimeFigureOut">
              <a:rPr lang="en-IN" smtClean="0"/>
              <a:t>22/03/25</a:t>
            </a:fld>
            <a:endParaRPr lang="en-IN"/>
          </a:p>
        </p:txBody>
      </p:sp>
      <p:sp>
        <p:nvSpPr>
          <p:cNvPr id="4" name="Footer Placeholder 3">
            <a:extLst>
              <a:ext uri="{FF2B5EF4-FFF2-40B4-BE49-F238E27FC236}">
                <a16:creationId xmlns:a16="http://schemas.microsoft.com/office/drawing/2014/main" id="{937C91B8-A46C-2072-B1AA-D22DBF14C9B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6146A4C-EB32-257A-522D-D2149FA239AC}"/>
              </a:ext>
            </a:extLst>
          </p:cNvPr>
          <p:cNvSpPr>
            <a:spLocks noGrp="1"/>
          </p:cNvSpPr>
          <p:nvPr>
            <p:ph type="sldNum" sz="quarter" idx="12"/>
          </p:nvPr>
        </p:nvSpPr>
        <p:spPr/>
        <p:txBody>
          <a:bodyPr/>
          <a:lstStyle/>
          <a:p>
            <a:fld id="{0967E911-EDC5-4A6C-BB2E-3308591A7074}" type="slidenum">
              <a:rPr lang="en-IN" smtClean="0"/>
              <a:t>‹#›</a:t>
            </a:fld>
            <a:endParaRPr lang="en-IN"/>
          </a:p>
        </p:txBody>
      </p:sp>
    </p:spTree>
    <p:extLst>
      <p:ext uri="{BB962C8B-B14F-4D97-AF65-F5344CB8AC3E}">
        <p14:creationId xmlns:p14="http://schemas.microsoft.com/office/powerpoint/2010/main" val="533944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94F64A-156E-8F5B-5D7E-2A0C8FCFE602}"/>
              </a:ext>
            </a:extLst>
          </p:cNvPr>
          <p:cNvSpPr>
            <a:spLocks noGrp="1"/>
          </p:cNvSpPr>
          <p:nvPr>
            <p:ph type="dt" sz="half" idx="10"/>
          </p:nvPr>
        </p:nvSpPr>
        <p:spPr/>
        <p:txBody>
          <a:bodyPr/>
          <a:lstStyle/>
          <a:p>
            <a:fld id="{E70BB040-1417-463D-8924-20454A1D4474}" type="datetimeFigureOut">
              <a:rPr lang="en-IN" smtClean="0"/>
              <a:t>22/03/25</a:t>
            </a:fld>
            <a:endParaRPr lang="en-IN"/>
          </a:p>
        </p:txBody>
      </p:sp>
      <p:sp>
        <p:nvSpPr>
          <p:cNvPr id="3" name="Footer Placeholder 2">
            <a:extLst>
              <a:ext uri="{FF2B5EF4-FFF2-40B4-BE49-F238E27FC236}">
                <a16:creationId xmlns:a16="http://schemas.microsoft.com/office/drawing/2014/main" id="{E3AFEE29-C5F0-FB8D-EAB6-7F4F1569694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D88D795-D731-4457-D74D-E13F8F83CCCD}"/>
              </a:ext>
            </a:extLst>
          </p:cNvPr>
          <p:cNvSpPr>
            <a:spLocks noGrp="1"/>
          </p:cNvSpPr>
          <p:nvPr>
            <p:ph type="sldNum" sz="quarter" idx="12"/>
          </p:nvPr>
        </p:nvSpPr>
        <p:spPr/>
        <p:txBody>
          <a:bodyPr/>
          <a:lstStyle/>
          <a:p>
            <a:fld id="{0967E911-EDC5-4A6C-BB2E-3308591A7074}" type="slidenum">
              <a:rPr lang="en-IN" smtClean="0"/>
              <a:t>‹#›</a:t>
            </a:fld>
            <a:endParaRPr lang="en-IN"/>
          </a:p>
        </p:txBody>
      </p:sp>
    </p:spTree>
    <p:extLst>
      <p:ext uri="{BB962C8B-B14F-4D97-AF65-F5344CB8AC3E}">
        <p14:creationId xmlns:p14="http://schemas.microsoft.com/office/powerpoint/2010/main" val="4288714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0ABB9-D24D-7F35-EE21-D9D94D9B64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862B64E-473E-10AD-CB37-EB2F6B32D8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CAF8C63-EB7B-EBD9-62C2-41D2200EA6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1E5FC2-220E-6FE9-67A1-F6FFF755563B}"/>
              </a:ext>
            </a:extLst>
          </p:cNvPr>
          <p:cNvSpPr>
            <a:spLocks noGrp="1"/>
          </p:cNvSpPr>
          <p:nvPr>
            <p:ph type="dt" sz="half" idx="10"/>
          </p:nvPr>
        </p:nvSpPr>
        <p:spPr/>
        <p:txBody>
          <a:bodyPr/>
          <a:lstStyle/>
          <a:p>
            <a:fld id="{E70BB040-1417-463D-8924-20454A1D4474}" type="datetimeFigureOut">
              <a:rPr lang="en-IN" smtClean="0"/>
              <a:t>22/03/25</a:t>
            </a:fld>
            <a:endParaRPr lang="en-IN"/>
          </a:p>
        </p:txBody>
      </p:sp>
      <p:sp>
        <p:nvSpPr>
          <p:cNvPr id="6" name="Footer Placeholder 5">
            <a:extLst>
              <a:ext uri="{FF2B5EF4-FFF2-40B4-BE49-F238E27FC236}">
                <a16:creationId xmlns:a16="http://schemas.microsoft.com/office/drawing/2014/main" id="{D2FDD7A4-3C20-3DF9-8833-83CB19A801C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680715C-33B0-AD34-8FF8-4BC8BB61C021}"/>
              </a:ext>
            </a:extLst>
          </p:cNvPr>
          <p:cNvSpPr>
            <a:spLocks noGrp="1"/>
          </p:cNvSpPr>
          <p:nvPr>
            <p:ph type="sldNum" sz="quarter" idx="12"/>
          </p:nvPr>
        </p:nvSpPr>
        <p:spPr/>
        <p:txBody>
          <a:bodyPr/>
          <a:lstStyle/>
          <a:p>
            <a:fld id="{0967E911-EDC5-4A6C-BB2E-3308591A7074}" type="slidenum">
              <a:rPr lang="en-IN" smtClean="0"/>
              <a:t>‹#›</a:t>
            </a:fld>
            <a:endParaRPr lang="en-IN"/>
          </a:p>
        </p:txBody>
      </p:sp>
    </p:spTree>
    <p:extLst>
      <p:ext uri="{BB962C8B-B14F-4D97-AF65-F5344CB8AC3E}">
        <p14:creationId xmlns:p14="http://schemas.microsoft.com/office/powerpoint/2010/main" val="1091439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81720-D235-DCAE-0FDE-4280049BA3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FD32378-FF71-4C68-6594-F3C0D55F5B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0180949-223A-E1F7-08F7-95DED26945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AC122D-B2D3-64BE-0EC5-0286994E6906}"/>
              </a:ext>
            </a:extLst>
          </p:cNvPr>
          <p:cNvSpPr>
            <a:spLocks noGrp="1"/>
          </p:cNvSpPr>
          <p:nvPr>
            <p:ph type="dt" sz="half" idx="10"/>
          </p:nvPr>
        </p:nvSpPr>
        <p:spPr/>
        <p:txBody>
          <a:bodyPr/>
          <a:lstStyle/>
          <a:p>
            <a:fld id="{E70BB040-1417-463D-8924-20454A1D4474}" type="datetimeFigureOut">
              <a:rPr lang="en-IN" smtClean="0"/>
              <a:t>22/03/25</a:t>
            </a:fld>
            <a:endParaRPr lang="en-IN"/>
          </a:p>
        </p:txBody>
      </p:sp>
      <p:sp>
        <p:nvSpPr>
          <p:cNvPr id="6" name="Footer Placeholder 5">
            <a:extLst>
              <a:ext uri="{FF2B5EF4-FFF2-40B4-BE49-F238E27FC236}">
                <a16:creationId xmlns:a16="http://schemas.microsoft.com/office/drawing/2014/main" id="{CC90DCBF-CB3C-63BE-4779-622F01CA8DB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9FA7186-BCC0-6C41-FC5C-72225C275BF7}"/>
              </a:ext>
            </a:extLst>
          </p:cNvPr>
          <p:cNvSpPr>
            <a:spLocks noGrp="1"/>
          </p:cNvSpPr>
          <p:nvPr>
            <p:ph type="sldNum" sz="quarter" idx="12"/>
          </p:nvPr>
        </p:nvSpPr>
        <p:spPr/>
        <p:txBody>
          <a:bodyPr/>
          <a:lstStyle/>
          <a:p>
            <a:fld id="{0967E911-EDC5-4A6C-BB2E-3308591A7074}" type="slidenum">
              <a:rPr lang="en-IN" smtClean="0"/>
              <a:t>‹#›</a:t>
            </a:fld>
            <a:endParaRPr lang="en-IN"/>
          </a:p>
        </p:txBody>
      </p:sp>
    </p:spTree>
    <p:extLst>
      <p:ext uri="{BB962C8B-B14F-4D97-AF65-F5344CB8AC3E}">
        <p14:creationId xmlns:p14="http://schemas.microsoft.com/office/powerpoint/2010/main" val="2533947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F898A6-FE2E-2DD1-CE05-5F0F2EC04E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90CDCF5-C1A3-CAC3-AFAD-B710134BB4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FDD6884-11BD-E6D6-3332-792934BBFE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0BB040-1417-463D-8924-20454A1D4474}" type="datetimeFigureOut">
              <a:rPr lang="en-IN" smtClean="0"/>
              <a:t>22/03/25</a:t>
            </a:fld>
            <a:endParaRPr lang="en-IN"/>
          </a:p>
        </p:txBody>
      </p:sp>
      <p:sp>
        <p:nvSpPr>
          <p:cNvPr id="5" name="Footer Placeholder 4">
            <a:extLst>
              <a:ext uri="{FF2B5EF4-FFF2-40B4-BE49-F238E27FC236}">
                <a16:creationId xmlns:a16="http://schemas.microsoft.com/office/drawing/2014/main" id="{A6410BB7-DD1F-5198-F42B-BF5E6D6354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4E08485-06EF-BDA5-6917-D026E30AFA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67E911-EDC5-4A6C-BB2E-3308591A7074}" type="slidenum">
              <a:rPr lang="en-IN" smtClean="0"/>
              <a:t>‹#›</a:t>
            </a:fld>
            <a:endParaRPr lang="en-IN"/>
          </a:p>
        </p:txBody>
      </p:sp>
    </p:spTree>
    <p:extLst>
      <p:ext uri="{BB962C8B-B14F-4D97-AF65-F5344CB8AC3E}">
        <p14:creationId xmlns:p14="http://schemas.microsoft.com/office/powerpoint/2010/main" val="38450851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slide" Target="slide23.xml"/><Relationship Id="rId5" Type="http://schemas.openxmlformats.org/officeDocument/2006/relationships/image" Target="../media/image19.png"/><Relationship Id="rId10" Type="http://schemas.openxmlformats.org/officeDocument/2006/relationships/slide" Target="slide27.xml"/><Relationship Id="rId4" Type="http://schemas.openxmlformats.org/officeDocument/2006/relationships/slide" Target="slide20.xml"/><Relationship Id="rId9"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 Target="slide19.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slide" Target="slide19.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slide" Target="slide19.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3.sv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A6A0ED5-5B94-D147-1DC0-6BA80484A56A}"/>
              </a:ext>
            </a:extLst>
          </p:cNvPr>
          <p:cNvSpPr>
            <a:spLocks noGrp="1"/>
          </p:cNvSpPr>
          <p:nvPr>
            <p:ph type="ctrTitle"/>
          </p:nvPr>
        </p:nvSpPr>
        <p:spPr>
          <a:xfrm>
            <a:off x="438481" y="158621"/>
            <a:ext cx="10438785" cy="2377962"/>
          </a:xfrm>
        </p:spPr>
        <p:txBody>
          <a:bodyPr vert="horz" lIns="91440" tIns="45720" rIns="91440" bIns="45720" rtlCol="0">
            <a:normAutofit/>
          </a:bodyPr>
          <a:lstStyle/>
          <a:p>
            <a:pPr>
              <a:tabLst>
                <a:tab pos="2971800" algn="ctr"/>
                <a:tab pos="5943600" algn="r"/>
              </a:tabLst>
            </a:pPr>
            <a:r>
              <a:rPr lang="en-US" sz="4800" kern="1200" dirty="0">
                <a:solidFill>
                  <a:srgbClr val="FFFFFF"/>
                </a:solidFill>
                <a:latin typeface="+mj-lt"/>
                <a:ea typeface="+mj-ea"/>
                <a:cs typeface="+mj-cs"/>
              </a:rPr>
              <a:t>Creating Text from images with OCR API</a:t>
            </a:r>
            <a:br>
              <a:rPr lang="en-US" sz="4800" kern="1200" dirty="0">
                <a:solidFill>
                  <a:srgbClr val="FFFFFF"/>
                </a:solidFill>
                <a:latin typeface="+mj-lt"/>
                <a:ea typeface="+mj-ea"/>
                <a:cs typeface="+mj-cs"/>
              </a:rPr>
            </a:br>
            <a:endParaRPr lang="en-US" sz="4800" kern="1200" dirty="0">
              <a:solidFill>
                <a:srgbClr val="FFFFFF"/>
              </a:solidFill>
              <a:latin typeface="+mj-lt"/>
              <a:ea typeface="+mj-ea"/>
              <a:cs typeface="+mj-cs"/>
            </a:endParaRPr>
          </a:p>
        </p:txBody>
      </p:sp>
      <p:sp>
        <p:nvSpPr>
          <p:cNvPr id="33" name="Rectangle 32">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0192B009-B37D-52D1-17CB-2CED9F5ECAEF}"/>
              </a:ext>
            </a:extLst>
          </p:cNvPr>
          <p:cNvSpPr>
            <a:spLocks noGrp="1"/>
          </p:cNvSpPr>
          <p:nvPr>
            <p:ph type="subTitle" idx="1"/>
          </p:nvPr>
        </p:nvSpPr>
        <p:spPr>
          <a:xfrm>
            <a:off x="3812683" y="3886215"/>
            <a:ext cx="7498195" cy="1714773"/>
          </a:xfrm>
        </p:spPr>
        <p:txBody>
          <a:bodyPr vert="horz" lIns="91440" tIns="45720" rIns="91440" bIns="45720" rtlCol="0">
            <a:noAutofit/>
          </a:bodyPr>
          <a:lstStyle/>
          <a:p>
            <a:pPr algn="l"/>
            <a:r>
              <a:rPr lang="en-US" sz="1600" dirty="0">
                <a:solidFill>
                  <a:srgbClr val="FFFFFF"/>
                </a:solidFill>
              </a:rPr>
              <a:t>Presented By  </a:t>
            </a:r>
          </a:p>
          <a:p>
            <a:pPr indent="-228600" algn="l">
              <a:buFont typeface="Arial" panose="020B0604020202020204" pitchFamily="34" charset="0"/>
              <a:buChar char="•"/>
            </a:pPr>
            <a:r>
              <a:rPr lang="en-US" sz="1600" dirty="0">
                <a:solidFill>
                  <a:srgbClr val="FFFFFF"/>
                </a:solidFill>
              </a:rPr>
              <a:t>Karthik Prabu Natarajan (1564587)</a:t>
            </a:r>
          </a:p>
        </p:txBody>
      </p:sp>
      <p:pic>
        <p:nvPicPr>
          <p:cNvPr id="5" name="image5.png">
            <a:extLst>
              <a:ext uri="{FF2B5EF4-FFF2-40B4-BE49-F238E27FC236}">
                <a16:creationId xmlns:a16="http://schemas.microsoft.com/office/drawing/2014/main" id="{C0934A8B-6B2D-AA4D-9620-F8AAA5C811A1}"/>
              </a:ext>
            </a:extLst>
          </p:cNvPr>
          <p:cNvPicPr>
            <a:picLocks noChangeAspect="1"/>
          </p:cNvPicPr>
          <p:nvPr/>
        </p:nvPicPr>
        <p:blipFill>
          <a:blip r:embed="rId3"/>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6" name="Subtitle 2">
            <a:extLst>
              <a:ext uri="{FF2B5EF4-FFF2-40B4-BE49-F238E27FC236}">
                <a16:creationId xmlns:a16="http://schemas.microsoft.com/office/drawing/2014/main" id="{AB2A873C-705B-A9D2-D629-7EA27C6ECF38}"/>
              </a:ext>
            </a:extLst>
          </p:cNvPr>
          <p:cNvSpPr txBox="1">
            <a:spLocks/>
          </p:cNvSpPr>
          <p:nvPr/>
        </p:nvSpPr>
        <p:spPr>
          <a:xfrm>
            <a:off x="8810296" y="5679091"/>
            <a:ext cx="7498195" cy="171477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600" dirty="0">
                <a:solidFill>
                  <a:srgbClr val="FFFFFF"/>
                </a:solidFill>
              </a:rPr>
              <a:t>Examined By  </a:t>
            </a:r>
          </a:p>
          <a:p>
            <a:pPr indent="-228600" algn="l">
              <a:buFont typeface="Arial" panose="020B0604020202020204" pitchFamily="34" charset="0"/>
              <a:buChar cha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Prof. </a:t>
            </a:r>
            <a:r>
              <a:rPr kumimoji="0" lang="en-GB" sz="1600" b="0" i="0" u="none" strike="noStrike" kern="1200" cap="none" spc="0" normalizeH="0" baseline="0" noProof="0" dirty="0" err="1">
                <a:ln>
                  <a:noFill/>
                </a:ln>
                <a:solidFill>
                  <a:prstClr val="white"/>
                </a:solidFill>
                <a:effectLst/>
                <a:uLnTx/>
                <a:uFillTx/>
                <a:latin typeface="Calibri" panose="020F0502020204030204"/>
                <a:ea typeface="+mn-ea"/>
                <a:cs typeface="+mn-cs"/>
              </a:rPr>
              <a:t>Dr.</a:t>
            </a: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 Damir </a:t>
            </a:r>
            <a:r>
              <a:rPr kumimoji="0" lang="en-GB" sz="1600" b="0" i="0" u="none" strike="noStrike" kern="1200" cap="none" spc="0" normalizeH="0" baseline="0" noProof="0" dirty="0" err="1">
                <a:ln>
                  <a:noFill/>
                </a:ln>
                <a:solidFill>
                  <a:prstClr val="white"/>
                </a:solidFill>
                <a:effectLst/>
                <a:uLnTx/>
                <a:uFillTx/>
                <a:latin typeface="Calibri" panose="020F0502020204030204"/>
                <a:ea typeface="+mn-ea"/>
                <a:cs typeface="+mn-cs"/>
              </a:rPr>
              <a:t>Dobric</a:t>
            </a:r>
            <a:endParaRPr lang="en-GB" sz="1600" dirty="0">
              <a:solidFill>
                <a:prstClr val="white"/>
              </a:solidFill>
              <a:latin typeface="Calibri" panose="020F0502020204030204"/>
            </a:endParaRPr>
          </a:p>
          <a:p>
            <a:pPr indent="-228600" algn="l">
              <a:buFont typeface="Arial" panose="020B0604020202020204" pitchFamily="34" charset="0"/>
              <a:buChar cha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Prof. Dr. Andreas Pech</a:t>
            </a:r>
            <a:endParaRPr kumimoji="0" lang="en-DE" sz="1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indent="-228600" algn="l">
              <a:buFont typeface="Arial" panose="020B0604020202020204" pitchFamily="34" charset="0"/>
              <a:buChar char="•"/>
            </a:pPr>
            <a:endParaRPr lang="en-US" sz="1600" dirty="0">
              <a:solidFill>
                <a:srgbClr val="FFFFFF"/>
              </a:solidFill>
            </a:endParaRPr>
          </a:p>
        </p:txBody>
      </p:sp>
    </p:spTree>
    <p:extLst>
      <p:ext uri="{BB962C8B-B14F-4D97-AF65-F5344CB8AC3E}">
        <p14:creationId xmlns:p14="http://schemas.microsoft.com/office/powerpoint/2010/main" val="28137379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EE9D069D-8812-D5A4-1E40-BC6E87A8D947}"/>
            </a:ext>
          </a:extLst>
        </p:cNvPr>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009341B5-5C9E-E1DD-D8C3-FF85F6542E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10F602A7-79F2-BF92-6FE5-A82437A09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F9E1E28-AD3A-F138-8225-6B0B8D398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2D708E39-C47F-E93F-67C6-CD75EA41E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13">
            <a:extLst>
              <a:ext uri="{FF2B5EF4-FFF2-40B4-BE49-F238E27FC236}">
                <a16:creationId xmlns:a16="http://schemas.microsoft.com/office/drawing/2014/main" id="{975B8D68-0365-8ED4-6561-726D76DCDFAF}"/>
              </a:ext>
            </a:extLst>
          </p:cNvPr>
          <p:cNvSpPr>
            <a:spLocks noGrp="1"/>
          </p:cNvSpPr>
          <p:nvPr>
            <p:ph idx="1"/>
          </p:nvPr>
        </p:nvSpPr>
        <p:spPr>
          <a:xfrm>
            <a:off x="412319" y="1822348"/>
            <a:ext cx="5388012" cy="4787614"/>
          </a:xfrm>
        </p:spPr>
        <p:txBody>
          <a:bodyPr>
            <a:normAutofit/>
          </a:bodyPr>
          <a:lstStyle/>
          <a:p>
            <a:pPr>
              <a:buNone/>
            </a:pPr>
            <a:r>
              <a:rPr lang="en-GB" sz="1800" b="1" dirty="0">
                <a:latin typeface="Times New Roman" panose="02020603050405020304" pitchFamily="18" charset="0"/>
                <a:cs typeface="Times New Roman" panose="02020603050405020304" pitchFamily="18" charset="0"/>
              </a:rPr>
              <a:t>1. Cosine Similarity (Vector-Based Comparison)</a:t>
            </a:r>
          </a:p>
          <a:p>
            <a:pPr>
              <a:buNone/>
            </a:pPr>
            <a:r>
              <a:rPr lang="en-GB" sz="1400" dirty="0">
                <a:latin typeface="Times New Roman" panose="02020603050405020304" pitchFamily="18" charset="0"/>
                <a:cs typeface="Times New Roman" panose="02020603050405020304" pitchFamily="18" charset="0"/>
              </a:rPr>
              <a:t>      Cosine similarity measures the angle between two text vectors, determining how similar they are regardless of magnitude.</a:t>
            </a:r>
          </a:p>
          <a:p>
            <a:pPr>
              <a:buNone/>
            </a:pPr>
            <a:r>
              <a:rPr lang="en-GB" sz="1400" b="1" dirty="0">
                <a:latin typeface="Times New Roman" panose="02020603050405020304" pitchFamily="18" charset="0"/>
                <a:cs typeface="Times New Roman" panose="02020603050405020304" pitchFamily="18" charset="0"/>
              </a:rPr>
              <a:t>How It Works:</a:t>
            </a:r>
          </a:p>
          <a:p>
            <a:pPr>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Convert text into numerical vectors (e.g., TF-IDF, word embeddings).</a:t>
            </a:r>
          </a:p>
          <a:p>
            <a:pPr>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Compute the cosine of the angle between two vectors.</a:t>
            </a:r>
          </a:p>
          <a:p>
            <a:pPr>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A score close to </a:t>
            </a:r>
            <a:r>
              <a:rPr lang="en-GB" sz="1400" b="1" dirty="0">
                <a:latin typeface="Times New Roman" panose="02020603050405020304" pitchFamily="18" charset="0"/>
                <a:cs typeface="Times New Roman" panose="02020603050405020304" pitchFamily="18" charset="0"/>
              </a:rPr>
              <a:t>1</a:t>
            </a:r>
            <a:r>
              <a:rPr lang="en-GB" sz="1400" dirty="0">
                <a:latin typeface="Times New Roman" panose="02020603050405020304" pitchFamily="18" charset="0"/>
                <a:cs typeface="Times New Roman" panose="02020603050405020304" pitchFamily="18" charset="0"/>
              </a:rPr>
              <a:t> means high similarity, while a score near </a:t>
            </a:r>
            <a:r>
              <a:rPr lang="en-GB" sz="1400" b="1" dirty="0">
                <a:latin typeface="Times New Roman" panose="02020603050405020304" pitchFamily="18" charset="0"/>
                <a:cs typeface="Times New Roman" panose="02020603050405020304" pitchFamily="18" charset="0"/>
              </a:rPr>
              <a:t>0</a:t>
            </a:r>
            <a:r>
              <a:rPr lang="en-GB" sz="1400" dirty="0">
                <a:latin typeface="Times New Roman" panose="02020603050405020304" pitchFamily="18" charset="0"/>
                <a:cs typeface="Times New Roman" panose="02020603050405020304" pitchFamily="18" charset="0"/>
              </a:rPr>
              <a:t> means low similarity.</a:t>
            </a:r>
          </a:p>
          <a:p>
            <a:pPr>
              <a:buNone/>
            </a:pPr>
            <a:r>
              <a:rPr lang="en-GB" sz="1400" b="1" dirty="0">
                <a:latin typeface="Times New Roman" panose="02020603050405020304" pitchFamily="18" charset="0"/>
                <a:cs typeface="Times New Roman" panose="02020603050405020304" pitchFamily="18" charset="0"/>
              </a:rPr>
              <a:t>Example:</a:t>
            </a:r>
          </a:p>
          <a:p>
            <a:pPr>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"cat" and "dog" might have a lower cosine similarity than "cat" and "kitten."</a:t>
            </a:r>
          </a:p>
        </p:txBody>
      </p:sp>
      <p:pic>
        <p:nvPicPr>
          <p:cNvPr id="2" name="image5.png">
            <a:extLst>
              <a:ext uri="{FF2B5EF4-FFF2-40B4-BE49-F238E27FC236}">
                <a16:creationId xmlns:a16="http://schemas.microsoft.com/office/drawing/2014/main" id="{B73C9B03-E7D0-6DC1-2C5A-D2640199AD9C}"/>
              </a:ext>
            </a:extLst>
          </p:cNvPr>
          <p:cNvPicPr>
            <a:picLocks noChangeAspect="1"/>
          </p:cNvPicPr>
          <p:nvPr/>
        </p:nvPicPr>
        <p:blipFill>
          <a:blip r:embed="rId2"/>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5" name="Content Placeholder 13">
            <a:extLst>
              <a:ext uri="{FF2B5EF4-FFF2-40B4-BE49-F238E27FC236}">
                <a16:creationId xmlns:a16="http://schemas.microsoft.com/office/drawing/2014/main" id="{CCC62A61-9FD8-930C-6365-F9E8CD04043C}"/>
              </a:ext>
            </a:extLst>
          </p:cNvPr>
          <p:cNvSpPr txBox="1">
            <a:spLocks/>
          </p:cNvSpPr>
          <p:nvPr/>
        </p:nvSpPr>
        <p:spPr>
          <a:xfrm>
            <a:off x="6212650" y="1822348"/>
            <a:ext cx="5388012" cy="47876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None/>
            </a:pPr>
            <a:r>
              <a:rPr lang="en-GB" sz="1800" b="1" dirty="0">
                <a:latin typeface="Times New Roman" panose="02020603050405020304" pitchFamily="18" charset="0"/>
                <a:cs typeface="Times New Roman" panose="02020603050405020304" pitchFamily="18" charset="0"/>
              </a:rPr>
              <a:t>2. Levenshtein Distance (Edit Distance Comparison)</a:t>
            </a:r>
          </a:p>
          <a:p>
            <a:pPr>
              <a:lnSpc>
                <a:spcPct val="80000"/>
              </a:lnSpc>
              <a:buNone/>
            </a:pPr>
            <a:r>
              <a:rPr lang="en-GB" sz="1400" dirty="0">
                <a:latin typeface="Times New Roman" panose="02020603050405020304" pitchFamily="18" charset="0"/>
                <a:cs typeface="Times New Roman" panose="02020603050405020304" pitchFamily="18" charset="0"/>
              </a:rPr>
              <a:t>     Levenshtein distance counts the minimum number of insertions, deletions, or substitutions needed to convert one string into another.</a:t>
            </a:r>
          </a:p>
          <a:p>
            <a:pPr>
              <a:lnSpc>
                <a:spcPct val="80000"/>
              </a:lnSpc>
              <a:buNone/>
            </a:pPr>
            <a:r>
              <a:rPr lang="en-GB" sz="1400" b="1" dirty="0">
                <a:latin typeface="Times New Roman" panose="02020603050405020304" pitchFamily="18" charset="0"/>
                <a:cs typeface="Times New Roman" panose="02020603050405020304" pitchFamily="18" charset="0"/>
              </a:rPr>
              <a:t>How It Works:</a:t>
            </a:r>
          </a:p>
          <a:p>
            <a:pPr>
              <a:lnSpc>
                <a:spcPct val="80000"/>
              </a:lnSpc>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Compare text character by character.</a:t>
            </a:r>
          </a:p>
          <a:p>
            <a:pPr>
              <a:lnSpc>
                <a:spcPct val="80000"/>
              </a:lnSpc>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Compute the edit distance between two words.</a:t>
            </a:r>
          </a:p>
          <a:p>
            <a:pPr>
              <a:lnSpc>
                <a:spcPct val="80000"/>
              </a:lnSpc>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A smaller number indicates greater similarity.</a:t>
            </a:r>
          </a:p>
          <a:p>
            <a:pPr>
              <a:lnSpc>
                <a:spcPct val="80000"/>
              </a:lnSpc>
              <a:buNone/>
            </a:pPr>
            <a:r>
              <a:rPr lang="en-GB" sz="1400" b="1" dirty="0">
                <a:latin typeface="Times New Roman" panose="02020603050405020304" pitchFamily="18" charset="0"/>
                <a:cs typeface="Times New Roman" panose="02020603050405020304" pitchFamily="18" charset="0"/>
              </a:rPr>
              <a:t>Example:</a:t>
            </a:r>
          </a:p>
          <a:p>
            <a:pPr>
              <a:lnSpc>
                <a:spcPct val="80000"/>
              </a:lnSpc>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"sample" → "</a:t>
            </a:r>
            <a:r>
              <a:rPr lang="en-GB" sz="1400" dirty="0" err="1">
                <a:latin typeface="Times New Roman" panose="02020603050405020304" pitchFamily="18" charset="0"/>
                <a:cs typeface="Times New Roman" panose="02020603050405020304" pitchFamily="18" charset="0"/>
              </a:rPr>
              <a:t>sampl</a:t>
            </a:r>
            <a:r>
              <a:rPr lang="en-GB" sz="1400" dirty="0">
                <a:latin typeface="Times New Roman" panose="02020603050405020304" pitchFamily="18" charset="0"/>
                <a:cs typeface="Times New Roman" panose="02020603050405020304" pitchFamily="18" charset="0"/>
              </a:rPr>
              <a:t>" (1 deletion, distance = 1)</a:t>
            </a:r>
          </a:p>
          <a:p>
            <a:pPr>
              <a:lnSpc>
                <a:spcPct val="80000"/>
              </a:lnSpc>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"text" → "test" (1 substitution, distance = 1)</a:t>
            </a:r>
          </a:p>
          <a:p>
            <a:pPr>
              <a:lnSpc>
                <a:spcPct val="80000"/>
              </a:lnSpc>
            </a:pPr>
            <a:r>
              <a:rPr lang="en-GB" sz="1400" b="1" dirty="0">
                <a:latin typeface="Times New Roman" panose="02020603050405020304" pitchFamily="18" charset="0"/>
                <a:cs typeface="Times New Roman" panose="02020603050405020304" pitchFamily="18" charset="0"/>
              </a:rPr>
              <a:t>Visualization:</a:t>
            </a:r>
            <a:r>
              <a:rPr lang="en-GB" sz="1400" dirty="0">
                <a:latin typeface="Times New Roman" panose="02020603050405020304" pitchFamily="18" charset="0"/>
                <a:cs typeface="Times New Roman" panose="02020603050405020304" pitchFamily="18" charset="0"/>
              </a:rPr>
              <a:t> A table showing the character-level transformation steps.</a:t>
            </a:r>
          </a:p>
        </p:txBody>
      </p:sp>
      <p:pic>
        <p:nvPicPr>
          <p:cNvPr id="7" name="Picture 2" descr="kNN">
            <a:extLst>
              <a:ext uri="{FF2B5EF4-FFF2-40B4-BE49-F238E27FC236}">
                <a16:creationId xmlns:a16="http://schemas.microsoft.com/office/drawing/2014/main" id="{6B3BB04B-616F-3A21-F722-BDDC4F3769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0049" y="5475496"/>
            <a:ext cx="2112552" cy="70632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screenshot of a computer&#10;&#10;AI-generated content may be incorrect.">
            <a:extLst>
              <a:ext uri="{FF2B5EF4-FFF2-40B4-BE49-F238E27FC236}">
                <a16:creationId xmlns:a16="http://schemas.microsoft.com/office/drawing/2014/main" id="{BB222828-E751-9275-3575-3E7D77ED6E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2650" y="5191252"/>
            <a:ext cx="5592858" cy="1254518"/>
          </a:xfrm>
          <a:prstGeom prst="rect">
            <a:avLst/>
          </a:prstGeom>
        </p:spPr>
      </p:pic>
      <p:sp>
        <p:nvSpPr>
          <p:cNvPr id="12" name="Title 1">
            <a:extLst>
              <a:ext uri="{FF2B5EF4-FFF2-40B4-BE49-F238E27FC236}">
                <a16:creationId xmlns:a16="http://schemas.microsoft.com/office/drawing/2014/main" id="{228CD38A-AE72-8DDF-C0EE-E3A8A02ACC7E}"/>
              </a:ext>
            </a:extLst>
          </p:cNvPr>
          <p:cNvSpPr txBox="1"/>
          <p:nvPr/>
        </p:nvSpPr>
        <p:spPr>
          <a:xfrm>
            <a:off x="1371597" y="348865"/>
            <a:ext cx="10044023" cy="877729"/>
          </a:xfrm>
          <a:prstGeom prst="rect">
            <a:avLst/>
          </a:prstGeom>
        </p:spPr>
        <p:txBody>
          <a:bodyPr vert="horz" lIns="91440" tIns="45720" rIns="91440" bIns="45720" rtlCol="0" anchor="ctr">
            <a:normAutofit/>
          </a:bodyPr>
          <a:lstStyle/>
          <a:p>
            <a:pPr>
              <a:lnSpc>
                <a:spcPct val="90000"/>
              </a:lnSpc>
              <a:spcBef>
                <a:spcPct val="0"/>
              </a:spcBef>
              <a:spcAft>
                <a:spcPts val="600"/>
              </a:spcAft>
              <a:defRPr sz="1800" b="0" i="0" u="none" strike="noStrike" kern="0" cap="none" spc="0" baseline="0">
                <a:solidFill>
                  <a:srgbClr val="000000"/>
                </a:solidFill>
                <a:uFillTx/>
              </a:defRPr>
            </a:pPr>
            <a:r>
              <a:rPr lang="en-US" sz="4000" dirty="0">
                <a:solidFill>
                  <a:srgbClr val="FFFFFF"/>
                </a:solidFill>
                <a:latin typeface="+mj-lt"/>
              </a:rPr>
              <a:t>5</a:t>
            </a:r>
            <a:r>
              <a:rPr lang="en-US" sz="4000" kern="1200" dirty="0">
                <a:solidFill>
                  <a:srgbClr val="FFFFFF"/>
                </a:solidFill>
                <a:latin typeface="+mj-lt"/>
                <a:ea typeface="+mj-ea"/>
                <a:cs typeface="+mj-cs"/>
              </a:rPr>
              <a:t>. Comparison Techniques Employed</a:t>
            </a:r>
          </a:p>
        </p:txBody>
      </p:sp>
    </p:spTree>
    <p:extLst>
      <p:ext uri="{BB962C8B-B14F-4D97-AF65-F5344CB8AC3E}">
        <p14:creationId xmlns:p14="http://schemas.microsoft.com/office/powerpoint/2010/main" val="1871426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C07EF064-229D-EF82-1AB4-720A40A273A7}"/>
            </a:ext>
          </a:extLst>
        </p:cNvPr>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DCA69474-B729-E4F8-27D7-50075540C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DAA62CD1-FF33-6418-ACD2-BD2681241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6C0824AA-5386-F636-6C1E-B381BA91A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49BF1F05-9228-08C8-B986-4C80904103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13">
            <a:extLst>
              <a:ext uri="{FF2B5EF4-FFF2-40B4-BE49-F238E27FC236}">
                <a16:creationId xmlns:a16="http://schemas.microsoft.com/office/drawing/2014/main" id="{44E05296-483D-73C5-2525-89B4A541A6B1}"/>
              </a:ext>
            </a:extLst>
          </p:cNvPr>
          <p:cNvSpPr>
            <a:spLocks noGrp="1"/>
          </p:cNvSpPr>
          <p:nvPr>
            <p:ph idx="1"/>
          </p:nvPr>
        </p:nvSpPr>
        <p:spPr>
          <a:xfrm>
            <a:off x="233299" y="1822348"/>
            <a:ext cx="6383401" cy="3753993"/>
          </a:xfrm>
        </p:spPr>
        <p:txBody>
          <a:bodyPr>
            <a:normAutofit/>
          </a:bodyPr>
          <a:lstStyle/>
          <a:p>
            <a:pPr>
              <a:buNone/>
            </a:pPr>
            <a:r>
              <a:rPr lang="en-GB" sz="1800" b="1" dirty="0">
                <a:latin typeface="Times New Roman" panose="02020603050405020304" pitchFamily="18" charset="0"/>
                <a:cs typeface="Times New Roman" panose="02020603050405020304" pitchFamily="18" charset="0"/>
              </a:rPr>
              <a:t>3. Cluster Analysis</a:t>
            </a:r>
          </a:p>
          <a:p>
            <a:pPr>
              <a:buNone/>
            </a:pPr>
            <a:r>
              <a:rPr lang="en-GB" sz="1400" dirty="0">
                <a:latin typeface="Times New Roman" panose="02020603050405020304" pitchFamily="18" charset="0"/>
                <a:cs typeface="Times New Roman" panose="02020603050405020304" pitchFamily="18" charset="0"/>
              </a:rPr>
              <a:t>K-Means is used to group similar features from images into clusters for improvements.</a:t>
            </a:r>
          </a:p>
          <a:p>
            <a:pPr>
              <a:lnSpc>
                <a:spcPct val="150000"/>
              </a:lnSpc>
              <a:buNone/>
            </a:pPr>
            <a:r>
              <a:rPr lang="en-GB" sz="1400" b="1" dirty="0">
                <a:latin typeface="Times New Roman" panose="02020603050405020304" pitchFamily="18" charset="0"/>
                <a:cs typeface="Times New Roman" panose="02020603050405020304" pitchFamily="18" charset="0"/>
              </a:rPr>
              <a:t>How It Works:</a:t>
            </a:r>
          </a:p>
          <a:p>
            <a:pPr>
              <a:lnSpc>
                <a:spcPct val="150000"/>
              </a:lnSpc>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Extract different features from pre-processed images</a:t>
            </a:r>
          </a:p>
          <a:p>
            <a:pPr>
              <a:lnSpc>
                <a:spcPct val="150000"/>
              </a:lnSpc>
            </a:pPr>
            <a:r>
              <a:rPr lang="en-GB" sz="1400" dirty="0">
                <a:latin typeface="Times New Roman" panose="02020603050405020304" pitchFamily="18" charset="0"/>
                <a:cs typeface="Times New Roman" panose="02020603050405020304" pitchFamily="18" charset="0"/>
              </a:rPr>
              <a:t>Apply K-Means* clustering to group similar features</a:t>
            </a:r>
          </a:p>
          <a:p>
            <a:pPr>
              <a:lnSpc>
                <a:spcPct val="150000"/>
              </a:lnSpc>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Helps identify the best preprocessing techniques by grouping related variations.</a:t>
            </a:r>
          </a:p>
          <a:p>
            <a:pPr lvl="1" algn="just">
              <a:lnSpc>
                <a:spcPct val="150000"/>
              </a:lnSpc>
              <a:buFont typeface="Courier New" panose="02070309020205020404" pitchFamily="49" charset="0"/>
              <a:buChar char="o"/>
            </a:pPr>
            <a:r>
              <a:rPr lang="en-GB" sz="1200" dirty="0">
                <a:latin typeface="Times New Roman" panose="02020603050405020304" pitchFamily="18" charset="0"/>
                <a:cs typeface="Times New Roman" panose="02020603050405020304" pitchFamily="18" charset="0"/>
              </a:rPr>
              <a:t>Cluster 1 typically contains methods that preserve more original image characteristics</a:t>
            </a:r>
          </a:p>
          <a:p>
            <a:pPr lvl="1" algn="just">
              <a:lnSpc>
                <a:spcPct val="150000"/>
              </a:lnSpc>
              <a:buFont typeface="Courier New" panose="02070309020205020404" pitchFamily="49" charset="0"/>
              <a:buChar char="o"/>
            </a:pPr>
            <a:r>
              <a:rPr lang="en-GB" sz="1200" dirty="0">
                <a:latin typeface="Times New Roman" panose="02020603050405020304" pitchFamily="18" charset="0"/>
                <a:cs typeface="Times New Roman" panose="02020603050405020304" pitchFamily="18" charset="0"/>
              </a:rPr>
              <a:t>Cluster 2 often groups methods with enhanced contrast and edge definition</a:t>
            </a:r>
          </a:p>
          <a:p>
            <a:pPr lvl="1" algn="just">
              <a:lnSpc>
                <a:spcPct val="150000"/>
              </a:lnSpc>
              <a:buFont typeface="Courier New" panose="02070309020205020404" pitchFamily="49" charset="0"/>
              <a:buChar char="o"/>
            </a:pPr>
            <a:r>
              <a:rPr lang="en-GB" sz="1200" dirty="0">
                <a:latin typeface="Times New Roman" panose="02020603050405020304" pitchFamily="18" charset="0"/>
                <a:cs typeface="Times New Roman" panose="02020603050405020304" pitchFamily="18" charset="0"/>
              </a:rPr>
              <a:t>Cluster 3 frequently contains the most aggressive preprocessing techniques</a:t>
            </a:r>
          </a:p>
        </p:txBody>
      </p:sp>
      <p:pic>
        <p:nvPicPr>
          <p:cNvPr id="2" name="image5.png">
            <a:extLst>
              <a:ext uri="{FF2B5EF4-FFF2-40B4-BE49-F238E27FC236}">
                <a16:creationId xmlns:a16="http://schemas.microsoft.com/office/drawing/2014/main" id="{DFBA8D7A-5BB2-090A-43C7-94CADE9FD27F}"/>
              </a:ext>
            </a:extLst>
          </p:cNvPr>
          <p:cNvPicPr>
            <a:picLocks noChangeAspect="1"/>
          </p:cNvPicPr>
          <p:nvPr/>
        </p:nvPicPr>
        <p:blipFill>
          <a:blip r:embed="rId2"/>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3" name="Content Placeholder 13">
            <a:extLst>
              <a:ext uri="{FF2B5EF4-FFF2-40B4-BE49-F238E27FC236}">
                <a16:creationId xmlns:a16="http://schemas.microsoft.com/office/drawing/2014/main" id="{B2597463-0EF0-E1BF-2734-FA43324521FD}"/>
              </a:ext>
            </a:extLst>
          </p:cNvPr>
          <p:cNvSpPr txBox="1">
            <a:spLocks/>
          </p:cNvSpPr>
          <p:nvPr/>
        </p:nvSpPr>
        <p:spPr>
          <a:xfrm>
            <a:off x="5621311" y="1820702"/>
            <a:ext cx="6175947" cy="47876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endParaRPr lang="en-GB" sz="1400" dirty="0">
              <a:latin typeface="Times New Roman" panose="02020603050405020304" pitchFamily="18" charset="0"/>
              <a:cs typeface="Times New Roman" panose="02020603050405020304" pitchFamily="18" charset="0"/>
            </a:endParaRPr>
          </a:p>
        </p:txBody>
      </p:sp>
      <p:sp>
        <p:nvSpPr>
          <p:cNvPr id="7" name="Content Placeholder 13">
            <a:extLst>
              <a:ext uri="{FF2B5EF4-FFF2-40B4-BE49-F238E27FC236}">
                <a16:creationId xmlns:a16="http://schemas.microsoft.com/office/drawing/2014/main" id="{02EB7028-6DE8-BF26-AFD2-A125848243CD}"/>
              </a:ext>
            </a:extLst>
          </p:cNvPr>
          <p:cNvSpPr txBox="1">
            <a:spLocks/>
          </p:cNvSpPr>
          <p:nvPr/>
        </p:nvSpPr>
        <p:spPr>
          <a:xfrm>
            <a:off x="233300" y="5434880"/>
            <a:ext cx="11354098" cy="1031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GB" sz="1400" b="1" dirty="0">
                <a:latin typeface="Times New Roman" panose="02020603050405020304" pitchFamily="18" charset="0"/>
                <a:cs typeface="Times New Roman" panose="02020603050405020304" pitchFamily="18" charset="0"/>
              </a:rPr>
              <a:t>*K-means</a:t>
            </a:r>
            <a:r>
              <a:rPr lang="en-GB" sz="1400" dirty="0">
                <a:latin typeface="Times New Roman" panose="02020603050405020304" pitchFamily="18" charset="0"/>
                <a:cs typeface="Times New Roman" panose="02020603050405020304" pitchFamily="18" charset="0"/>
              </a:rPr>
              <a:t> clustering is a method that groups similar items together based on their characteristics (histogram, edge and structural features such as brightness and contrast of image). It works by finding the best way to organize the items into a set number of groups (called clusters) so that items in the same group are more alike than those in different groups.</a:t>
            </a:r>
          </a:p>
        </p:txBody>
      </p:sp>
      <p:sp>
        <p:nvSpPr>
          <p:cNvPr id="8" name="Title 1">
            <a:extLst>
              <a:ext uri="{FF2B5EF4-FFF2-40B4-BE49-F238E27FC236}">
                <a16:creationId xmlns:a16="http://schemas.microsoft.com/office/drawing/2014/main" id="{D0259CFE-3FA5-C14E-0E19-57F352334BDF}"/>
              </a:ext>
            </a:extLst>
          </p:cNvPr>
          <p:cNvSpPr txBox="1"/>
          <p:nvPr/>
        </p:nvSpPr>
        <p:spPr>
          <a:xfrm>
            <a:off x="1371597" y="348865"/>
            <a:ext cx="10044023" cy="877729"/>
          </a:xfrm>
          <a:prstGeom prst="rect">
            <a:avLst/>
          </a:prstGeom>
        </p:spPr>
        <p:txBody>
          <a:bodyPr vert="horz" lIns="91440" tIns="45720" rIns="91440" bIns="45720" rtlCol="0" anchor="ctr">
            <a:normAutofit/>
          </a:bodyPr>
          <a:lstStyle/>
          <a:p>
            <a:pPr>
              <a:lnSpc>
                <a:spcPct val="90000"/>
              </a:lnSpc>
              <a:spcBef>
                <a:spcPct val="0"/>
              </a:spcBef>
              <a:spcAft>
                <a:spcPts val="600"/>
              </a:spcAft>
              <a:defRPr sz="1800" b="0" i="0" u="none" strike="noStrike" kern="0" cap="none" spc="0" baseline="0">
                <a:solidFill>
                  <a:srgbClr val="000000"/>
                </a:solidFill>
                <a:uFillTx/>
              </a:defRPr>
            </a:pPr>
            <a:r>
              <a:rPr lang="en-US" sz="4000" dirty="0">
                <a:solidFill>
                  <a:srgbClr val="FFFFFF"/>
                </a:solidFill>
                <a:latin typeface="+mj-lt"/>
              </a:rPr>
              <a:t>5</a:t>
            </a:r>
            <a:r>
              <a:rPr lang="en-US" sz="4000" kern="1200" dirty="0">
                <a:solidFill>
                  <a:srgbClr val="FFFFFF"/>
                </a:solidFill>
                <a:latin typeface="+mj-lt"/>
                <a:ea typeface="+mj-ea"/>
                <a:cs typeface="+mj-cs"/>
              </a:rPr>
              <a:t>. Comparison Techniques Employed</a:t>
            </a:r>
          </a:p>
        </p:txBody>
      </p:sp>
      <p:pic>
        <p:nvPicPr>
          <p:cNvPr id="5" name="Picture 4" descr="A diagram of a cluster distribution&#10;&#10;AI-generated content may be incorrect.">
            <a:extLst>
              <a:ext uri="{FF2B5EF4-FFF2-40B4-BE49-F238E27FC236}">
                <a16:creationId xmlns:a16="http://schemas.microsoft.com/office/drawing/2014/main" id="{00AB32F5-EC96-B613-D05F-98A94EAB25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9573" y="2406332"/>
            <a:ext cx="3765207" cy="2584768"/>
          </a:xfrm>
          <a:prstGeom prst="rect">
            <a:avLst/>
          </a:prstGeom>
        </p:spPr>
      </p:pic>
    </p:spTree>
    <p:extLst>
      <p:ext uri="{BB962C8B-B14F-4D97-AF65-F5344CB8AC3E}">
        <p14:creationId xmlns:p14="http://schemas.microsoft.com/office/powerpoint/2010/main" val="3912745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EDBA401-0D16-A885-7AF4-BB35A08E6B89}"/>
            </a:ext>
          </a:extLst>
        </p:cNvPr>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8C403D53-406E-B8B3-ACE3-7A3C02A9D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106282A-CC9D-49AE-8788-8DC71592ED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4284500-E138-7943-FEF2-A5704F388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F833A70-A522-98E7-A84D-578E93EF0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8BA8F53F-E1DB-4BF8-1AFB-AEBC10E5C255}"/>
              </a:ext>
            </a:extLst>
          </p:cNvPr>
          <p:cNvSpPr txBox="1"/>
          <p:nvPr/>
        </p:nvSpPr>
        <p:spPr>
          <a:xfrm>
            <a:off x="1371597" y="348865"/>
            <a:ext cx="10044023" cy="877729"/>
          </a:xfrm>
          <a:prstGeom prst="rect">
            <a:avLst/>
          </a:prstGeom>
        </p:spPr>
        <p:txBody>
          <a:bodyPr vert="horz" lIns="91440" tIns="45720" rIns="91440" bIns="45720" rtlCol="0" anchor="ctr">
            <a:normAutofit/>
          </a:bodyPr>
          <a:lstStyle/>
          <a:p>
            <a:pPr>
              <a:lnSpc>
                <a:spcPct val="90000"/>
              </a:lnSpc>
              <a:spcBef>
                <a:spcPct val="0"/>
              </a:spcBef>
              <a:spcAft>
                <a:spcPts val="600"/>
              </a:spcAft>
              <a:defRPr sz="1800" b="0" i="0" u="none" strike="noStrike" kern="0" cap="none" spc="0" baseline="0">
                <a:solidFill>
                  <a:srgbClr val="000000"/>
                </a:solidFill>
                <a:uFillTx/>
              </a:defRPr>
            </a:pPr>
            <a:r>
              <a:rPr lang="en-US" sz="4000" kern="1200" dirty="0">
                <a:solidFill>
                  <a:srgbClr val="FFFFFF"/>
                </a:solidFill>
                <a:latin typeface="+mj-lt"/>
                <a:ea typeface="+mj-ea"/>
                <a:cs typeface="+mj-cs"/>
              </a:rPr>
              <a:t>6. Performance and Analysis</a:t>
            </a:r>
          </a:p>
        </p:txBody>
      </p:sp>
      <p:pic>
        <p:nvPicPr>
          <p:cNvPr id="4" name="image5.png">
            <a:extLst>
              <a:ext uri="{FF2B5EF4-FFF2-40B4-BE49-F238E27FC236}">
                <a16:creationId xmlns:a16="http://schemas.microsoft.com/office/drawing/2014/main" id="{EF5EA491-1518-8F93-2E76-A8CA9EF83D1B}"/>
              </a:ext>
            </a:extLst>
          </p:cNvPr>
          <p:cNvPicPr>
            <a:picLocks noChangeAspect="1"/>
          </p:cNvPicPr>
          <p:nvPr/>
        </p:nvPicPr>
        <p:blipFill>
          <a:blip r:embed="rId2"/>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2" name="TextBox 1">
            <a:extLst>
              <a:ext uri="{FF2B5EF4-FFF2-40B4-BE49-F238E27FC236}">
                <a16:creationId xmlns:a16="http://schemas.microsoft.com/office/drawing/2014/main" id="{2DE6B28B-E5ED-150D-2B03-E4F5B4E5D5EF}"/>
              </a:ext>
            </a:extLst>
          </p:cNvPr>
          <p:cNvSpPr txBox="1"/>
          <p:nvPr/>
        </p:nvSpPr>
        <p:spPr>
          <a:xfrm>
            <a:off x="3127438" y="5579547"/>
            <a:ext cx="2510226" cy="276999"/>
          </a:xfrm>
          <a:prstGeom prst="rect">
            <a:avLst/>
          </a:prstGeom>
          <a:noFill/>
        </p:spPr>
        <p:txBody>
          <a:bodyPr wrap="square">
            <a:spAutoFit/>
          </a:bodyPr>
          <a:lstStyle/>
          <a:p>
            <a:pPr marL="0" marR="0" algn="ctr">
              <a:spcBef>
                <a:spcPts val="0"/>
              </a:spcBef>
              <a:spcAft>
                <a:spcPts val="0"/>
              </a:spcAft>
            </a:pPr>
            <a:r>
              <a:rPr lang="en-US" sz="1200" dirty="0">
                <a:effectLst/>
                <a:latin typeface="Times New Roman" panose="02020603050405020304" pitchFamily="18" charset="0"/>
                <a:ea typeface="SimSun" panose="02010600030101010101" pitchFamily="2" charset="-122"/>
              </a:rPr>
              <a:t>Figure. </a:t>
            </a:r>
            <a:r>
              <a:rPr lang="en-US" sz="1200" dirty="0">
                <a:latin typeface="Times New Roman" panose="02020603050405020304" pitchFamily="18" charset="0"/>
                <a:ea typeface="SimSun" panose="02010600030101010101" pitchFamily="2" charset="-122"/>
              </a:rPr>
              <a:t>6</a:t>
            </a:r>
            <a:r>
              <a:rPr lang="en-US" sz="1200" dirty="0">
                <a:effectLst/>
                <a:latin typeface="Times New Roman" panose="02020603050405020304" pitchFamily="18" charset="0"/>
                <a:ea typeface="SimSun" panose="02010600030101010101" pitchFamily="2" charset="-122"/>
              </a:rPr>
              <a:t>.1: OCR Preprocessing Time</a:t>
            </a:r>
          </a:p>
        </p:txBody>
      </p:sp>
      <p:sp>
        <p:nvSpPr>
          <p:cNvPr id="6" name="Content Placeholder 13">
            <a:extLst>
              <a:ext uri="{FF2B5EF4-FFF2-40B4-BE49-F238E27FC236}">
                <a16:creationId xmlns:a16="http://schemas.microsoft.com/office/drawing/2014/main" id="{C2A829E1-59EF-A3F5-203B-2D31F2780059}"/>
              </a:ext>
            </a:extLst>
          </p:cNvPr>
          <p:cNvSpPr txBox="1">
            <a:spLocks/>
          </p:cNvSpPr>
          <p:nvPr/>
        </p:nvSpPr>
        <p:spPr>
          <a:xfrm>
            <a:off x="8467105" y="2030772"/>
            <a:ext cx="3197117" cy="30637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just">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Based on the analysis of multiple images, the average time required for the preprocessing method is comparatively less (approx. 50ms) for a single method applied to a single image. </a:t>
            </a:r>
          </a:p>
          <a:p>
            <a:pPr marL="285750" indent="-285750" algn="just">
              <a:buFont typeface="Arial" panose="020B0604020202020204" pitchFamily="34" charset="0"/>
              <a:buChar char="•"/>
            </a:pPr>
            <a:endParaRPr lang="en-GB" sz="1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GB" sz="1400" b="1" dirty="0">
                <a:latin typeface="Times New Roman" panose="02020603050405020304" pitchFamily="18" charset="0"/>
                <a:cs typeface="Times New Roman" panose="02020603050405020304" pitchFamily="18" charset="0"/>
              </a:rPr>
              <a:t>Grayscale</a:t>
            </a:r>
            <a:r>
              <a:rPr lang="en-GB" sz="1400" dirty="0">
                <a:latin typeface="Times New Roman" panose="02020603050405020304" pitchFamily="18" charset="0"/>
                <a:cs typeface="Times New Roman" panose="02020603050405020304" pitchFamily="18" charset="0"/>
              </a:rPr>
              <a:t> conversion technique typically takes the maximum time (over 150ms) in most cases.</a:t>
            </a:r>
          </a:p>
        </p:txBody>
      </p:sp>
      <p:pic>
        <p:nvPicPr>
          <p:cNvPr id="10" name="Picture 9" descr="A graph with blue bars and black text&#10;&#10;AI-generated content may be incorrect.">
            <a:extLst>
              <a:ext uri="{FF2B5EF4-FFF2-40B4-BE49-F238E27FC236}">
                <a16:creationId xmlns:a16="http://schemas.microsoft.com/office/drawing/2014/main" id="{A5A7997C-578F-0866-B0A9-C12D0E0CFB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705" y="2030772"/>
            <a:ext cx="7772400" cy="3548775"/>
          </a:xfrm>
          <a:prstGeom prst="rect">
            <a:avLst/>
          </a:prstGeom>
        </p:spPr>
      </p:pic>
    </p:spTree>
    <p:extLst>
      <p:ext uri="{BB962C8B-B14F-4D97-AF65-F5344CB8AC3E}">
        <p14:creationId xmlns:p14="http://schemas.microsoft.com/office/powerpoint/2010/main" val="4219211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3CB9656-D648-6841-C702-D34941F869F4}"/>
            </a:ext>
          </a:extLst>
        </p:cNvPr>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1BA81262-23AE-BCCB-9E60-9BD6A826D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55CDE27-7360-493A-EF57-835140D2C6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64DF19A-2AF9-B2D5-E996-69166DB5FD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69C6C402-FF6F-8D0C-41C4-4309AC983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5FF7E34D-3C9F-7E8D-DE96-7D1182A20EA3}"/>
              </a:ext>
            </a:extLst>
          </p:cNvPr>
          <p:cNvSpPr txBox="1"/>
          <p:nvPr/>
        </p:nvSpPr>
        <p:spPr>
          <a:xfrm>
            <a:off x="1371597" y="348865"/>
            <a:ext cx="10044023" cy="877729"/>
          </a:xfrm>
          <a:prstGeom prst="rect">
            <a:avLst/>
          </a:prstGeom>
        </p:spPr>
        <p:txBody>
          <a:bodyPr vert="horz" lIns="91440" tIns="45720" rIns="91440" bIns="45720" rtlCol="0" anchor="ctr">
            <a:normAutofit/>
          </a:bodyPr>
          <a:lstStyle/>
          <a:p>
            <a:pPr>
              <a:lnSpc>
                <a:spcPct val="90000"/>
              </a:lnSpc>
              <a:spcBef>
                <a:spcPct val="0"/>
              </a:spcBef>
              <a:spcAft>
                <a:spcPts val="600"/>
              </a:spcAft>
              <a:defRPr sz="1800" b="0" i="0" u="none" strike="noStrike" kern="0" cap="none" spc="0" baseline="0">
                <a:solidFill>
                  <a:srgbClr val="000000"/>
                </a:solidFill>
                <a:uFillTx/>
              </a:defRPr>
            </a:pPr>
            <a:r>
              <a:rPr lang="en-US" sz="4000" kern="1200" dirty="0">
                <a:solidFill>
                  <a:srgbClr val="FFFFFF"/>
                </a:solidFill>
                <a:latin typeface="+mj-lt"/>
                <a:ea typeface="+mj-ea"/>
                <a:cs typeface="+mj-cs"/>
              </a:rPr>
              <a:t>6. Performance and Analysis</a:t>
            </a:r>
          </a:p>
        </p:txBody>
      </p:sp>
      <p:pic>
        <p:nvPicPr>
          <p:cNvPr id="4" name="image5.png">
            <a:extLst>
              <a:ext uri="{FF2B5EF4-FFF2-40B4-BE49-F238E27FC236}">
                <a16:creationId xmlns:a16="http://schemas.microsoft.com/office/drawing/2014/main" id="{9481D8A3-8172-992C-748B-109C4EB75EBF}"/>
              </a:ext>
            </a:extLst>
          </p:cNvPr>
          <p:cNvPicPr>
            <a:picLocks noChangeAspect="1"/>
          </p:cNvPicPr>
          <p:nvPr/>
        </p:nvPicPr>
        <p:blipFill>
          <a:blip r:embed="rId2"/>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2" name="TextBox 1">
            <a:extLst>
              <a:ext uri="{FF2B5EF4-FFF2-40B4-BE49-F238E27FC236}">
                <a16:creationId xmlns:a16="http://schemas.microsoft.com/office/drawing/2014/main" id="{C19CF230-75BF-D2DA-BD8A-5FA48280438D}"/>
              </a:ext>
            </a:extLst>
          </p:cNvPr>
          <p:cNvSpPr txBox="1"/>
          <p:nvPr/>
        </p:nvSpPr>
        <p:spPr>
          <a:xfrm>
            <a:off x="3127438" y="5579547"/>
            <a:ext cx="3628962" cy="276999"/>
          </a:xfrm>
          <a:prstGeom prst="rect">
            <a:avLst/>
          </a:prstGeom>
          <a:noFill/>
        </p:spPr>
        <p:txBody>
          <a:bodyPr wrap="square">
            <a:spAutoFit/>
          </a:bodyPr>
          <a:lstStyle/>
          <a:p>
            <a:pPr marL="0" marR="0" algn="ctr">
              <a:spcBef>
                <a:spcPts val="0"/>
              </a:spcBef>
              <a:spcAft>
                <a:spcPts val="0"/>
              </a:spcAft>
            </a:pPr>
            <a:r>
              <a:rPr lang="en-US" sz="1200" dirty="0">
                <a:effectLst/>
                <a:latin typeface="Times New Roman" panose="02020603050405020304" pitchFamily="18" charset="0"/>
                <a:ea typeface="SimSun" panose="02010600030101010101" pitchFamily="2" charset="-122"/>
              </a:rPr>
              <a:t>Figure. </a:t>
            </a:r>
            <a:r>
              <a:rPr lang="en-US" sz="1200" dirty="0">
                <a:latin typeface="Times New Roman" panose="02020603050405020304" pitchFamily="18" charset="0"/>
                <a:ea typeface="SimSun" panose="02010600030101010101" pitchFamily="2" charset="-122"/>
              </a:rPr>
              <a:t>6</a:t>
            </a:r>
            <a:r>
              <a:rPr lang="en-US" sz="1200" dirty="0">
                <a:effectLst/>
                <a:latin typeface="Times New Roman" panose="02020603050405020304" pitchFamily="18" charset="0"/>
                <a:ea typeface="SimSun" panose="02010600030101010101" pitchFamily="2" charset="-122"/>
              </a:rPr>
              <a:t>.1: Image Pre-processing Memory Usages</a:t>
            </a:r>
          </a:p>
        </p:txBody>
      </p:sp>
      <p:sp>
        <p:nvSpPr>
          <p:cNvPr id="6" name="Content Placeholder 13">
            <a:extLst>
              <a:ext uri="{FF2B5EF4-FFF2-40B4-BE49-F238E27FC236}">
                <a16:creationId xmlns:a16="http://schemas.microsoft.com/office/drawing/2014/main" id="{8CDA9F3B-B91A-9E8C-18E9-7EEEA7BD50B4}"/>
              </a:ext>
            </a:extLst>
          </p:cNvPr>
          <p:cNvSpPr txBox="1">
            <a:spLocks/>
          </p:cNvSpPr>
          <p:nvPr/>
        </p:nvSpPr>
        <p:spPr>
          <a:xfrm>
            <a:off x="8368143" y="2089934"/>
            <a:ext cx="3197117" cy="30637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just">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The more complex transformational techniques require increased memory consumption as shown in. the Figure. </a:t>
            </a:r>
          </a:p>
          <a:p>
            <a:pPr marL="285750" indent="-285750" algn="just">
              <a:buFont typeface="Arial" panose="020B0604020202020204" pitchFamily="34" charset="0"/>
              <a:buChar char="•"/>
            </a:pPr>
            <a:endParaRPr lang="en-GB" sz="1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Additionally, </a:t>
            </a:r>
            <a:r>
              <a:rPr lang="en-GB" sz="1400" b="1" dirty="0">
                <a:latin typeface="Times New Roman" panose="02020603050405020304" pitchFamily="18" charset="0"/>
                <a:cs typeface="Times New Roman" panose="02020603050405020304" pitchFamily="18" charset="0"/>
              </a:rPr>
              <a:t>grayscale</a:t>
            </a:r>
            <a:r>
              <a:rPr lang="en-GB" sz="1400" dirty="0">
                <a:latin typeface="Times New Roman" panose="02020603050405020304" pitchFamily="18" charset="0"/>
                <a:cs typeface="Times New Roman" panose="02020603050405020304" pitchFamily="18" charset="0"/>
              </a:rPr>
              <a:t> conversion was found to use more memory in 85% of the cases.</a:t>
            </a:r>
          </a:p>
          <a:p>
            <a:pPr algn="just"/>
            <a:endParaRPr lang="en-GB" sz="1400" dirty="0">
              <a:latin typeface="Times New Roman" panose="02020603050405020304" pitchFamily="18" charset="0"/>
              <a:cs typeface="Times New Roman" panose="02020603050405020304" pitchFamily="18" charset="0"/>
            </a:endParaRPr>
          </a:p>
        </p:txBody>
      </p:sp>
      <p:pic>
        <p:nvPicPr>
          <p:cNvPr id="3" name="Picture 2" descr="A graph showing memory usage&#10;&#10;AI-generated content may be incorrect.">
            <a:extLst>
              <a:ext uri="{FF2B5EF4-FFF2-40B4-BE49-F238E27FC236}">
                <a16:creationId xmlns:a16="http://schemas.microsoft.com/office/drawing/2014/main" id="{4546B93E-5A93-1D0C-4A6E-B1E70C5941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8680" y="2089934"/>
            <a:ext cx="6442724" cy="3489122"/>
          </a:xfrm>
          <a:prstGeom prst="rect">
            <a:avLst/>
          </a:prstGeom>
        </p:spPr>
      </p:pic>
    </p:spTree>
    <p:extLst>
      <p:ext uri="{BB962C8B-B14F-4D97-AF65-F5344CB8AC3E}">
        <p14:creationId xmlns:p14="http://schemas.microsoft.com/office/powerpoint/2010/main" val="809430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52B363-088D-E15B-894F-205806CEFBB8}"/>
            </a:ext>
          </a:extLst>
        </p:cNvPr>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A4488BC4-2C1A-5C69-CCC5-7A0EC046E7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3225B2E-2C36-9103-18BA-BEA9A82109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7D5AEB0-0957-6F70-B952-6975D194C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58F08E1-F937-9ED2-63C2-DA82F189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46361132-3DC3-F322-8DF6-94ECD09A641D}"/>
              </a:ext>
            </a:extLst>
          </p:cNvPr>
          <p:cNvSpPr txBox="1"/>
          <p:nvPr/>
        </p:nvSpPr>
        <p:spPr>
          <a:xfrm>
            <a:off x="1371597" y="348865"/>
            <a:ext cx="10044023" cy="877729"/>
          </a:xfrm>
          <a:prstGeom prst="rect">
            <a:avLst/>
          </a:prstGeom>
        </p:spPr>
        <p:txBody>
          <a:bodyPr vert="horz" lIns="91440" tIns="45720" rIns="91440" bIns="45720" rtlCol="0" anchor="ctr">
            <a:normAutofit/>
          </a:bodyPr>
          <a:lstStyle/>
          <a:p>
            <a:pPr>
              <a:lnSpc>
                <a:spcPct val="90000"/>
              </a:lnSpc>
              <a:spcBef>
                <a:spcPct val="0"/>
              </a:spcBef>
              <a:spcAft>
                <a:spcPts val="600"/>
              </a:spcAft>
              <a:defRPr sz="1800" b="0" i="0" u="none" strike="noStrike" kern="0" cap="none" spc="0" baseline="0">
                <a:solidFill>
                  <a:srgbClr val="000000"/>
                </a:solidFill>
                <a:uFillTx/>
              </a:defRPr>
            </a:pPr>
            <a:r>
              <a:rPr lang="en-US" sz="4000" kern="1200">
                <a:solidFill>
                  <a:srgbClr val="FFFFFF"/>
                </a:solidFill>
                <a:latin typeface="+mj-lt"/>
                <a:ea typeface="+mj-ea"/>
                <a:cs typeface="+mj-cs"/>
              </a:rPr>
              <a:t>6. Performance and Analysis</a:t>
            </a:r>
            <a:endParaRPr lang="en-US" sz="4000" kern="1200" dirty="0">
              <a:solidFill>
                <a:srgbClr val="FFFFFF"/>
              </a:solidFill>
              <a:latin typeface="+mj-lt"/>
              <a:ea typeface="+mj-ea"/>
              <a:cs typeface="+mj-cs"/>
            </a:endParaRPr>
          </a:p>
        </p:txBody>
      </p:sp>
      <p:pic>
        <p:nvPicPr>
          <p:cNvPr id="4" name="image5.png">
            <a:extLst>
              <a:ext uri="{FF2B5EF4-FFF2-40B4-BE49-F238E27FC236}">
                <a16:creationId xmlns:a16="http://schemas.microsoft.com/office/drawing/2014/main" id="{F951C171-051A-CC50-8B5C-74B9021CC354}"/>
              </a:ext>
            </a:extLst>
          </p:cNvPr>
          <p:cNvPicPr>
            <a:picLocks noChangeAspect="1"/>
          </p:cNvPicPr>
          <p:nvPr/>
        </p:nvPicPr>
        <p:blipFill>
          <a:blip r:embed="rId2"/>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6" name="TextBox 5">
            <a:extLst>
              <a:ext uri="{FF2B5EF4-FFF2-40B4-BE49-F238E27FC236}">
                <a16:creationId xmlns:a16="http://schemas.microsoft.com/office/drawing/2014/main" id="{33344186-541E-B709-3FD5-A91E60761704}"/>
              </a:ext>
            </a:extLst>
          </p:cNvPr>
          <p:cNvSpPr txBox="1"/>
          <p:nvPr/>
        </p:nvSpPr>
        <p:spPr>
          <a:xfrm>
            <a:off x="1671534" y="6370635"/>
            <a:ext cx="4668816" cy="276999"/>
          </a:xfrm>
          <a:prstGeom prst="rect">
            <a:avLst/>
          </a:prstGeom>
          <a:noFill/>
        </p:spPr>
        <p:txBody>
          <a:bodyPr wrap="square">
            <a:spAutoFit/>
          </a:bodyPr>
          <a:lstStyle/>
          <a:p>
            <a:pPr marL="0" marR="0" algn="ctr">
              <a:spcBef>
                <a:spcPts val="0"/>
              </a:spcBef>
              <a:spcAft>
                <a:spcPts val="0"/>
              </a:spcAft>
            </a:pPr>
            <a:r>
              <a:rPr lang="en-US" sz="1200" dirty="0">
                <a:effectLst/>
                <a:latin typeface="Times New Roman" panose="02020603050405020304" pitchFamily="18" charset="0"/>
                <a:ea typeface="SimSun" panose="02010600030101010101" pitchFamily="2" charset="-122"/>
              </a:rPr>
              <a:t>Figure. </a:t>
            </a:r>
            <a:r>
              <a:rPr lang="en-US" sz="1200" dirty="0">
                <a:latin typeface="Times New Roman" panose="02020603050405020304" pitchFamily="18" charset="0"/>
                <a:ea typeface="SimSun" panose="02010600030101010101" pitchFamily="2" charset="-122"/>
              </a:rPr>
              <a:t>6</a:t>
            </a:r>
            <a:r>
              <a:rPr lang="en-US" sz="1200" dirty="0">
                <a:effectLst/>
                <a:latin typeface="Times New Roman" panose="02020603050405020304" pitchFamily="18" charset="0"/>
                <a:ea typeface="SimSun" panose="02010600030101010101" pitchFamily="2" charset="-122"/>
              </a:rPr>
              <a:t>.2: Scattering Plot indicating vector embeddings in 2D Plane</a:t>
            </a:r>
          </a:p>
        </p:txBody>
      </p:sp>
      <p:sp>
        <p:nvSpPr>
          <p:cNvPr id="8" name="Content Placeholder 13">
            <a:extLst>
              <a:ext uri="{FF2B5EF4-FFF2-40B4-BE49-F238E27FC236}">
                <a16:creationId xmlns:a16="http://schemas.microsoft.com/office/drawing/2014/main" id="{38843720-A008-4423-B988-8EE287743D27}"/>
              </a:ext>
            </a:extLst>
          </p:cNvPr>
          <p:cNvSpPr txBox="1">
            <a:spLocks/>
          </p:cNvSpPr>
          <p:nvPr/>
        </p:nvSpPr>
        <p:spPr>
          <a:xfrm>
            <a:off x="7650417" y="2030772"/>
            <a:ext cx="4013806" cy="398140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just">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The overlapping points indicate that the text from the pre-processed images is highly like each other. In contrast, the outliers—points farther from the rest—represent texts that are less similar. </a:t>
            </a:r>
          </a:p>
          <a:p>
            <a:pPr algn="just"/>
            <a:endParaRPr lang="en-GB" sz="1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Dimension 1 (text embeddings) and Dimension 2 (text embeddings) represent the vector points of the extracted text embeddings plotted on the XY plane.</a:t>
            </a:r>
          </a:p>
          <a:p>
            <a:pPr marL="285750" indent="-285750" algn="just">
              <a:buFont typeface="Arial" panose="020B0604020202020204" pitchFamily="34" charset="0"/>
              <a:buChar char="•"/>
            </a:pPr>
            <a:endParaRPr lang="en-GB" sz="1400" dirty="0">
              <a:latin typeface="Times New Roman" panose="02020603050405020304" pitchFamily="18" charset="0"/>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This visualization helps us understand the similarity of the extracted texts in terms of their structural features.</a:t>
            </a:r>
          </a:p>
          <a:p>
            <a:pPr marL="285750" indent="-285750" algn="just">
              <a:buFont typeface="Arial" panose="020B0604020202020204" pitchFamily="34" charset="0"/>
              <a:buChar char="•"/>
            </a:pPr>
            <a:endParaRPr lang="en-GB" sz="1400" dirty="0">
              <a:latin typeface="Times New Roman" panose="02020603050405020304" pitchFamily="18" charset="0"/>
              <a:cs typeface="Times New Roman" panose="02020603050405020304" pitchFamily="18" charset="0"/>
            </a:endParaRPr>
          </a:p>
        </p:txBody>
      </p:sp>
      <p:pic>
        <p:nvPicPr>
          <p:cNvPr id="5" name="Picture 4" descr="A graph with numbers and a line&#10;&#10;AI-generated content may be incorrect.">
            <a:extLst>
              <a:ext uri="{FF2B5EF4-FFF2-40B4-BE49-F238E27FC236}">
                <a16:creationId xmlns:a16="http://schemas.microsoft.com/office/drawing/2014/main" id="{36E08833-A940-7B91-C6B7-A379D502F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778" y="1867309"/>
            <a:ext cx="6594860" cy="4502835"/>
          </a:xfrm>
          <a:prstGeom prst="rect">
            <a:avLst/>
          </a:prstGeom>
        </p:spPr>
      </p:pic>
    </p:spTree>
    <p:extLst>
      <p:ext uri="{BB962C8B-B14F-4D97-AF65-F5344CB8AC3E}">
        <p14:creationId xmlns:p14="http://schemas.microsoft.com/office/powerpoint/2010/main" val="4035821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ED3C07F-4C9C-C04A-8142-CF4AC4F34373}"/>
            </a:ext>
          </a:extLst>
        </p:cNvPr>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746F7E1-B973-8F6A-02FE-34F3C0333C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8D7DD47-1336-88EC-607C-399C7EA360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75CF73C-7722-B44C-62D7-D1EE652DF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B933B60E-3809-39C7-3260-FAB75F111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AF1D9FC3-9CB7-7412-8BAD-8169A4CD05CD}"/>
              </a:ext>
            </a:extLst>
          </p:cNvPr>
          <p:cNvSpPr txBox="1"/>
          <p:nvPr/>
        </p:nvSpPr>
        <p:spPr>
          <a:xfrm>
            <a:off x="1371597" y="348865"/>
            <a:ext cx="10044023" cy="877729"/>
          </a:xfrm>
          <a:prstGeom prst="rect">
            <a:avLst/>
          </a:prstGeom>
        </p:spPr>
        <p:txBody>
          <a:bodyPr vert="horz" lIns="91440" tIns="45720" rIns="91440" bIns="45720" rtlCol="0" anchor="ctr">
            <a:normAutofit/>
          </a:bodyPr>
          <a:lstStyle/>
          <a:p>
            <a:pPr>
              <a:lnSpc>
                <a:spcPct val="90000"/>
              </a:lnSpc>
              <a:spcBef>
                <a:spcPct val="0"/>
              </a:spcBef>
              <a:spcAft>
                <a:spcPts val="600"/>
              </a:spcAft>
              <a:defRPr sz="1800" b="0" i="0" u="none" strike="noStrike" kern="0" cap="none" spc="0" baseline="0">
                <a:solidFill>
                  <a:srgbClr val="000000"/>
                </a:solidFill>
                <a:uFillTx/>
              </a:defRPr>
            </a:pPr>
            <a:r>
              <a:rPr lang="en-US" sz="4000" kern="1200" dirty="0">
                <a:solidFill>
                  <a:srgbClr val="FFFFFF"/>
                </a:solidFill>
                <a:latin typeface="+mj-lt"/>
                <a:ea typeface="+mj-ea"/>
                <a:cs typeface="+mj-cs"/>
              </a:rPr>
              <a:t>6. Performance and Analysis</a:t>
            </a:r>
          </a:p>
        </p:txBody>
      </p:sp>
      <p:pic>
        <p:nvPicPr>
          <p:cNvPr id="4" name="image5.png">
            <a:extLst>
              <a:ext uri="{FF2B5EF4-FFF2-40B4-BE49-F238E27FC236}">
                <a16:creationId xmlns:a16="http://schemas.microsoft.com/office/drawing/2014/main" id="{091F6302-A75E-9A81-8AC7-1CE452C80F05}"/>
              </a:ext>
            </a:extLst>
          </p:cNvPr>
          <p:cNvPicPr>
            <a:picLocks noChangeAspect="1"/>
          </p:cNvPicPr>
          <p:nvPr/>
        </p:nvPicPr>
        <p:blipFill>
          <a:blip r:embed="rId3"/>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2" name="TextBox 1">
            <a:extLst>
              <a:ext uri="{FF2B5EF4-FFF2-40B4-BE49-F238E27FC236}">
                <a16:creationId xmlns:a16="http://schemas.microsoft.com/office/drawing/2014/main" id="{5795192C-8726-6D25-5B99-8A96B8FCFBD4}"/>
              </a:ext>
            </a:extLst>
          </p:cNvPr>
          <p:cNvSpPr txBox="1"/>
          <p:nvPr/>
        </p:nvSpPr>
        <p:spPr>
          <a:xfrm>
            <a:off x="3630198" y="5451453"/>
            <a:ext cx="2510226" cy="276999"/>
          </a:xfrm>
          <a:prstGeom prst="rect">
            <a:avLst/>
          </a:prstGeom>
          <a:noFill/>
        </p:spPr>
        <p:txBody>
          <a:bodyPr wrap="square">
            <a:spAutoFit/>
          </a:bodyPr>
          <a:lstStyle/>
          <a:p>
            <a:pPr marL="0" marR="0" algn="ctr">
              <a:spcBef>
                <a:spcPts val="0"/>
              </a:spcBef>
              <a:spcAft>
                <a:spcPts val="0"/>
              </a:spcAft>
            </a:pPr>
            <a:r>
              <a:rPr lang="en-US" sz="1200" dirty="0">
                <a:effectLst/>
                <a:latin typeface="Times New Roman" panose="02020603050405020304" pitchFamily="18" charset="0"/>
                <a:ea typeface="SimSun" panose="02010600030101010101" pitchFamily="2" charset="-122"/>
              </a:rPr>
              <a:t>Figure. </a:t>
            </a:r>
            <a:r>
              <a:rPr lang="en-US" sz="1200" dirty="0">
                <a:latin typeface="Times New Roman" panose="02020603050405020304" pitchFamily="18" charset="0"/>
                <a:ea typeface="SimSun" panose="02010600030101010101" pitchFamily="2" charset="-122"/>
              </a:rPr>
              <a:t>6</a:t>
            </a:r>
            <a:r>
              <a:rPr lang="en-US" sz="1200" dirty="0">
                <a:effectLst/>
                <a:latin typeface="Times New Roman" panose="02020603050405020304" pitchFamily="18" charset="0"/>
                <a:ea typeface="SimSun" panose="02010600030101010101" pitchFamily="2" charset="-122"/>
              </a:rPr>
              <a:t>.3: Cosine Similarity Matrix</a:t>
            </a:r>
          </a:p>
        </p:txBody>
      </p:sp>
      <p:sp>
        <p:nvSpPr>
          <p:cNvPr id="3" name="Content Placeholder 13">
            <a:extLst>
              <a:ext uri="{FF2B5EF4-FFF2-40B4-BE49-F238E27FC236}">
                <a16:creationId xmlns:a16="http://schemas.microsoft.com/office/drawing/2014/main" id="{16F4D118-6DD9-9A2E-ECC3-67F1F7BA52C9}"/>
              </a:ext>
            </a:extLst>
          </p:cNvPr>
          <p:cNvSpPr txBox="1">
            <a:spLocks/>
          </p:cNvSpPr>
          <p:nvPr/>
        </p:nvSpPr>
        <p:spPr>
          <a:xfrm>
            <a:off x="302029" y="5923250"/>
            <a:ext cx="11587944" cy="8777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just">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The word similarity analysis using the cosine similarity method, as indicated by the similarity report, shows that </a:t>
            </a:r>
            <a:r>
              <a:rPr lang="en-GB" sz="1400" b="1" dirty="0">
                <a:latin typeface="Times New Roman" panose="02020603050405020304" pitchFamily="18" charset="0"/>
                <a:cs typeface="Times New Roman" panose="02020603050405020304" pitchFamily="18" charset="0"/>
              </a:rPr>
              <a:t>grayscale</a:t>
            </a:r>
            <a:r>
              <a:rPr lang="en-GB" sz="1400" dirty="0">
                <a:latin typeface="Times New Roman" panose="02020603050405020304" pitchFamily="18" charset="0"/>
                <a:cs typeface="Times New Roman" panose="02020603050405020304" pitchFamily="18" charset="0"/>
              </a:rPr>
              <a:t> and </a:t>
            </a:r>
            <a:r>
              <a:rPr lang="en-GB" sz="1400" b="1" dirty="0">
                <a:latin typeface="Times New Roman" panose="02020603050405020304" pitchFamily="18" charset="0"/>
                <a:cs typeface="Times New Roman" panose="02020603050405020304" pitchFamily="18" charset="0"/>
              </a:rPr>
              <a:t>gamma correction (brightness and contrast)</a:t>
            </a:r>
            <a:r>
              <a:rPr lang="en-GB" sz="1400" dirty="0">
                <a:latin typeface="Times New Roman" panose="02020603050405020304" pitchFamily="18" charset="0"/>
                <a:cs typeface="Times New Roman" panose="02020603050405020304" pitchFamily="18" charset="0"/>
              </a:rPr>
              <a:t> techniques produce more significant results compared to other techniques, with accuracy exceeding 86% and 77%, respectively.</a:t>
            </a:r>
          </a:p>
        </p:txBody>
      </p:sp>
      <p:pic>
        <p:nvPicPr>
          <p:cNvPr id="9" name="Picture 8" descr="A screenshot of a spreadsheet&#10;&#10;AI-generated content may be incorrect.">
            <a:extLst>
              <a:ext uri="{FF2B5EF4-FFF2-40B4-BE49-F238E27FC236}">
                <a16:creationId xmlns:a16="http://schemas.microsoft.com/office/drawing/2014/main" id="{3ACB7B75-68A0-C9C9-A21A-7D6EA1778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027" y="2051800"/>
            <a:ext cx="9166568" cy="3399653"/>
          </a:xfrm>
          <a:prstGeom prst="rect">
            <a:avLst/>
          </a:prstGeom>
        </p:spPr>
      </p:pic>
      <p:sp>
        <p:nvSpPr>
          <p:cNvPr id="11" name="Content Placeholder 13">
            <a:extLst>
              <a:ext uri="{FF2B5EF4-FFF2-40B4-BE49-F238E27FC236}">
                <a16:creationId xmlns:a16="http://schemas.microsoft.com/office/drawing/2014/main" id="{7D84FFE0-E70E-CEB0-A2B6-D11011886573}"/>
              </a:ext>
            </a:extLst>
          </p:cNvPr>
          <p:cNvSpPr txBox="1">
            <a:spLocks/>
          </p:cNvSpPr>
          <p:nvPr/>
        </p:nvSpPr>
        <p:spPr>
          <a:xfrm>
            <a:off x="9529021" y="2057902"/>
            <a:ext cx="2510226" cy="48000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n-GB" sz="1400" b="1"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GB" sz="1400" b="1" dirty="0">
                <a:latin typeface="Times New Roman" panose="02020603050405020304" pitchFamily="18" charset="0"/>
                <a:cs typeface="Times New Roman" panose="02020603050405020304" pitchFamily="18" charset="0"/>
              </a:rPr>
              <a:t>Cosine Similarity</a:t>
            </a:r>
            <a:r>
              <a:rPr lang="en-GB" sz="1400" dirty="0">
                <a:latin typeface="Times New Roman" panose="02020603050405020304" pitchFamily="18" charset="0"/>
                <a:cs typeface="Times New Roman" panose="02020603050405020304" pitchFamily="18" charset="0"/>
              </a:rPr>
              <a:t> measures how similar two things are by comparing the angle between them, with smaller angles indicating greater similarity.</a:t>
            </a:r>
          </a:p>
          <a:p>
            <a:pPr marL="285750" indent="-285750" algn="just">
              <a:buFont typeface="Arial" panose="020B0604020202020204" pitchFamily="34" charset="0"/>
              <a:buChar char="•"/>
            </a:pPr>
            <a:endParaRPr lang="en-GB"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79686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471570B-3D51-9ED6-0DC6-31A04EEC2572}"/>
            </a:ext>
          </a:extLst>
        </p:cNvPr>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DE627B6D-5C49-11A0-5AB6-79D10A21B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A4B8345-900B-D882-FBD8-2E9DFF3B72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1C604D7-5AE3-10EB-6F43-B243491B29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B8C9A3FF-4BE3-633B-9E90-D304EE9538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8E4CEC4B-33CB-6D61-0489-7433B91D318B}"/>
              </a:ext>
            </a:extLst>
          </p:cNvPr>
          <p:cNvSpPr txBox="1"/>
          <p:nvPr/>
        </p:nvSpPr>
        <p:spPr>
          <a:xfrm>
            <a:off x="1371597" y="348865"/>
            <a:ext cx="10044023" cy="877729"/>
          </a:xfrm>
          <a:prstGeom prst="rect">
            <a:avLst/>
          </a:prstGeom>
        </p:spPr>
        <p:txBody>
          <a:bodyPr vert="horz" lIns="91440" tIns="45720" rIns="91440" bIns="45720" rtlCol="0" anchor="ctr">
            <a:normAutofit/>
          </a:bodyPr>
          <a:lstStyle/>
          <a:p>
            <a:pPr>
              <a:lnSpc>
                <a:spcPct val="90000"/>
              </a:lnSpc>
              <a:spcBef>
                <a:spcPct val="0"/>
              </a:spcBef>
              <a:spcAft>
                <a:spcPts val="600"/>
              </a:spcAft>
              <a:defRPr sz="1800" b="0" i="0" u="none" strike="noStrike" kern="0" cap="none" spc="0" baseline="0">
                <a:solidFill>
                  <a:srgbClr val="000000"/>
                </a:solidFill>
                <a:uFillTx/>
              </a:defRPr>
            </a:pPr>
            <a:r>
              <a:rPr lang="en-US" sz="4000" kern="1200" dirty="0">
                <a:solidFill>
                  <a:srgbClr val="FFFFFF"/>
                </a:solidFill>
                <a:latin typeface="+mj-lt"/>
                <a:ea typeface="+mj-ea"/>
                <a:cs typeface="+mj-cs"/>
              </a:rPr>
              <a:t>6. Performance and Analysis</a:t>
            </a:r>
          </a:p>
        </p:txBody>
      </p:sp>
      <p:pic>
        <p:nvPicPr>
          <p:cNvPr id="4" name="image5.png">
            <a:extLst>
              <a:ext uri="{FF2B5EF4-FFF2-40B4-BE49-F238E27FC236}">
                <a16:creationId xmlns:a16="http://schemas.microsoft.com/office/drawing/2014/main" id="{5731C2B7-13E4-1314-FC7C-F405EE6E1A6F}"/>
              </a:ext>
            </a:extLst>
          </p:cNvPr>
          <p:cNvPicPr>
            <a:picLocks noChangeAspect="1"/>
          </p:cNvPicPr>
          <p:nvPr/>
        </p:nvPicPr>
        <p:blipFill>
          <a:blip r:embed="rId2"/>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2" name="TextBox 1">
            <a:extLst>
              <a:ext uri="{FF2B5EF4-FFF2-40B4-BE49-F238E27FC236}">
                <a16:creationId xmlns:a16="http://schemas.microsoft.com/office/drawing/2014/main" id="{EEF822CA-77B0-C9B6-C859-527718384363}"/>
              </a:ext>
            </a:extLst>
          </p:cNvPr>
          <p:cNvSpPr txBox="1"/>
          <p:nvPr/>
        </p:nvSpPr>
        <p:spPr>
          <a:xfrm>
            <a:off x="-131319" y="4800873"/>
            <a:ext cx="4180266" cy="276999"/>
          </a:xfrm>
          <a:prstGeom prst="rect">
            <a:avLst/>
          </a:prstGeom>
          <a:noFill/>
        </p:spPr>
        <p:txBody>
          <a:bodyPr wrap="square">
            <a:spAutoFit/>
          </a:bodyPr>
          <a:lstStyle/>
          <a:p>
            <a:pPr marL="0" marR="0" algn="ctr">
              <a:spcBef>
                <a:spcPts val="0"/>
              </a:spcBef>
              <a:spcAft>
                <a:spcPts val="0"/>
              </a:spcAft>
            </a:pPr>
            <a:r>
              <a:rPr lang="en-US" sz="1200" dirty="0">
                <a:effectLst/>
                <a:latin typeface="Times New Roman" panose="02020603050405020304" pitchFamily="18" charset="0"/>
                <a:ea typeface="SimSun" panose="02010600030101010101" pitchFamily="2" charset="-122"/>
              </a:rPr>
              <a:t>Figure. </a:t>
            </a:r>
            <a:r>
              <a:rPr lang="en-US" sz="1200" dirty="0">
                <a:latin typeface="Times New Roman" panose="02020603050405020304" pitchFamily="18" charset="0"/>
                <a:ea typeface="SimSun" panose="02010600030101010101" pitchFamily="2" charset="-122"/>
              </a:rPr>
              <a:t>6</a:t>
            </a:r>
            <a:r>
              <a:rPr lang="en-US" sz="1200" dirty="0">
                <a:effectLst/>
                <a:latin typeface="Times New Roman" panose="02020603050405020304" pitchFamily="18" charset="0"/>
                <a:ea typeface="SimSun" panose="02010600030101010101" pitchFamily="2" charset="-122"/>
              </a:rPr>
              <a:t>.4: Consolidated Similarity Report</a:t>
            </a:r>
          </a:p>
        </p:txBody>
      </p:sp>
      <p:sp>
        <p:nvSpPr>
          <p:cNvPr id="5" name="Content Placeholder 13">
            <a:extLst>
              <a:ext uri="{FF2B5EF4-FFF2-40B4-BE49-F238E27FC236}">
                <a16:creationId xmlns:a16="http://schemas.microsoft.com/office/drawing/2014/main" id="{BFC4B054-27DA-CEF7-6060-51BC89F82EFC}"/>
              </a:ext>
            </a:extLst>
          </p:cNvPr>
          <p:cNvSpPr txBox="1">
            <a:spLocks/>
          </p:cNvSpPr>
          <p:nvPr/>
        </p:nvSpPr>
        <p:spPr>
          <a:xfrm>
            <a:off x="8386909" y="2057902"/>
            <a:ext cx="3652337" cy="48000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just">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The similarity report provides an overview of the comparison of the extracted text to the synthetic ground truth text.</a:t>
            </a:r>
          </a:p>
          <a:p>
            <a:pPr marL="285750" indent="-285750" algn="just">
              <a:buFont typeface="Arial" panose="020B0604020202020204" pitchFamily="34" charset="0"/>
              <a:buChar char="•"/>
            </a:pPr>
            <a:endParaRPr lang="en-GB" sz="1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Here both cosine similarity and Levenstein distance is calculated to and displayed and both methods selects same method as best pre-processing method</a:t>
            </a:r>
          </a:p>
          <a:p>
            <a:pPr marL="285750" indent="-285750" algn="just">
              <a:buFont typeface="Arial" panose="020B0604020202020204" pitchFamily="34" charset="0"/>
              <a:buChar char="•"/>
            </a:pPr>
            <a:endParaRPr lang="en-GB" sz="1400" b="1"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GB" sz="1400" b="1" dirty="0">
                <a:latin typeface="Times New Roman" panose="02020603050405020304" pitchFamily="18" charset="0"/>
                <a:cs typeface="Times New Roman" panose="02020603050405020304" pitchFamily="18" charset="0"/>
              </a:rPr>
              <a:t>Cosine Similarity</a:t>
            </a:r>
            <a:r>
              <a:rPr lang="en-GB" sz="1400" dirty="0">
                <a:latin typeface="Times New Roman" panose="02020603050405020304" pitchFamily="18" charset="0"/>
                <a:cs typeface="Times New Roman" panose="02020603050405020304" pitchFamily="18" charset="0"/>
              </a:rPr>
              <a:t> measures how similar two things are by comparing the angle between them, with smaller angles indicating greater similarity.</a:t>
            </a:r>
          </a:p>
          <a:p>
            <a:pPr algn="just"/>
            <a:endParaRPr lang="en-GB" sz="1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GB" sz="1400" b="1" dirty="0">
                <a:latin typeface="Times New Roman" panose="02020603050405020304" pitchFamily="18" charset="0"/>
                <a:cs typeface="Times New Roman" panose="02020603050405020304" pitchFamily="18" charset="0"/>
              </a:rPr>
              <a:t>Levenshtein Distance</a:t>
            </a:r>
            <a:r>
              <a:rPr lang="en-GB" sz="1400" dirty="0">
                <a:latin typeface="Times New Roman" panose="02020603050405020304" pitchFamily="18" charset="0"/>
                <a:cs typeface="Times New Roman" panose="02020603050405020304" pitchFamily="18" charset="0"/>
              </a:rPr>
              <a:t> counts how many changes (additions, deletions, or substitutions) are needed to turn one word into another.</a:t>
            </a:r>
          </a:p>
          <a:p>
            <a:pPr marL="285750" indent="-285750" algn="just">
              <a:buFont typeface="Arial" panose="020B0604020202020204" pitchFamily="34" charset="0"/>
              <a:buChar char="•"/>
            </a:pPr>
            <a:endParaRPr lang="en-GB" sz="1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GB" sz="1400" dirty="0">
              <a:latin typeface="Times New Roman" panose="02020603050405020304" pitchFamily="18" charset="0"/>
              <a:cs typeface="Times New Roman" panose="02020603050405020304" pitchFamily="18" charset="0"/>
            </a:endParaRPr>
          </a:p>
        </p:txBody>
      </p:sp>
      <p:pic>
        <p:nvPicPr>
          <p:cNvPr id="6" name="Picture 5" descr="A screenshot of a spreadsheet&#10;&#10;AI-generated content may be incorrect.">
            <a:extLst>
              <a:ext uri="{FF2B5EF4-FFF2-40B4-BE49-F238E27FC236}">
                <a16:creationId xmlns:a16="http://schemas.microsoft.com/office/drawing/2014/main" id="{A6FFA901-5978-2764-DFCC-1FB34AC459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2590" y="2057902"/>
            <a:ext cx="3402502" cy="2742971"/>
          </a:xfrm>
          <a:prstGeom prst="rect">
            <a:avLst/>
          </a:prstGeom>
        </p:spPr>
      </p:pic>
      <p:pic>
        <p:nvPicPr>
          <p:cNvPr id="8" name="Picture 7" descr="A graph of different colored bars&#10;&#10;AI-generated content may be incorrect.">
            <a:extLst>
              <a:ext uri="{FF2B5EF4-FFF2-40B4-BE49-F238E27FC236}">
                <a16:creationId xmlns:a16="http://schemas.microsoft.com/office/drawing/2014/main" id="{E2AC65A1-2B26-819D-9A03-3B10D94F9B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17628" y="2548490"/>
            <a:ext cx="4180265" cy="2254545"/>
          </a:xfrm>
          <a:prstGeom prst="rect">
            <a:avLst/>
          </a:prstGeom>
        </p:spPr>
      </p:pic>
      <p:sp>
        <p:nvSpPr>
          <p:cNvPr id="9" name="TextBox 8">
            <a:extLst>
              <a:ext uri="{FF2B5EF4-FFF2-40B4-BE49-F238E27FC236}">
                <a16:creationId xmlns:a16="http://schemas.microsoft.com/office/drawing/2014/main" id="{CEDAAE9B-E82F-C3F2-AA91-84342FE221B9}"/>
              </a:ext>
            </a:extLst>
          </p:cNvPr>
          <p:cNvSpPr txBox="1"/>
          <p:nvPr/>
        </p:nvSpPr>
        <p:spPr>
          <a:xfrm>
            <a:off x="3805092" y="4800873"/>
            <a:ext cx="4180266" cy="276999"/>
          </a:xfrm>
          <a:prstGeom prst="rect">
            <a:avLst/>
          </a:prstGeom>
          <a:noFill/>
        </p:spPr>
        <p:txBody>
          <a:bodyPr wrap="square">
            <a:spAutoFit/>
          </a:bodyPr>
          <a:lstStyle/>
          <a:p>
            <a:pPr marL="0" marR="0" algn="ctr">
              <a:spcBef>
                <a:spcPts val="0"/>
              </a:spcBef>
              <a:spcAft>
                <a:spcPts val="0"/>
              </a:spcAft>
            </a:pPr>
            <a:r>
              <a:rPr lang="en-US" sz="1200" dirty="0">
                <a:effectLst/>
                <a:latin typeface="Times New Roman" panose="02020603050405020304" pitchFamily="18" charset="0"/>
                <a:ea typeface="SimSun" panose="02010600030101010101" pitchFamily="2" charset="-122"/>
              </a:rPr>
              <a:t>Figure. </a:t>
            </a:r>
            <a:r>
              <a:rPr lang="en-US" sz="1200" dirty="0">
                <a:latin typeface="Times New Roman" panose="02020603050405020304" pitchFamily="18" charset="0"/>
                <a:ea typeface="SimSun" panose="02010600030101010101" pitchFamily="2" charset="-122"/>
              </a:rPr>
              <a:t>6</a:t>
            </a:r>
            <a:r>
              <a:rPr lang="en-US" sz="1200" dirty="0">
                <a:effectLst/>
                <a:latin typeface="Times New Roman" panose="02020603050405020304" pitchFamily="18" charset="0"/>
                <a:ea typeface="SimSun" panose="02010600030101010101" pitchFamily="2" charset="-122"/>
              </a:rPr>
              <a:t>.4: Graph representing the consolidated Report</a:t>
            </a:r>
          </a:p>
        </p:txBody>
      </p:sp>
    </p:spTree>
    <p:extLst>
      <p:ext uri="{BB962C8B-B14F-4D97-AF65-F5344CB8AC3E}">
        <p14:creationId xmlns:p14="http://schemas.microsoft.com/office/powerpoint/2010/main" val="367525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49F84DA-4736-D9E9-B0AE-050C292A6D38}"/>
            </a:ext>
          </a:extLst>
        </p:cNvPr>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8D93F864-9B24-5ACB-BBEE-8D8190A926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B213A22-AF35-5BA6-E1AF-0C7ACBA69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4C34231-9640-BE2D-5DE4-5894117B41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5E1440B-1EEF-8F40-7ADA-9196933C3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ABDFDD70-0E20-FF1E-6DC8-9BC45B344995}"/>
              </a:ext>
            </a:extLst>
          </p:cNvPr>
          <p:cNvSpPr txBox="1"/>
          <p:nvPr/>
        </p:nvSpPr>
        <p:spPr>
          <a:xfrm>
            <a:off x="1371597" y="348865"/>
            <a:ext cx="10044023" cy="877729"/>
          </a:xfrm>
          <a:prstGeom prst="rect">
            <a:avLst/>
          </a:prstGeom>
        </p:spPr>
        <p:txBody>
          <a:bodyPr vert="horz" lIns="91440" tIns="45720" rIns="91440" bIns="45720" rtlCol="0" anchor="ctr">
            <a:normAutofit/>
          </a:bodyPr>
          <a:lstStyle/>
          <a:p>
            <a:pPr>
              <a:lnSpc>
                <a:spcPct val="90000"/>
              </a:lnSpc>
              <a:spcBef>
                <a:spcPct val="0"/>
              </a:spcBef>
              <a:spcAft>
                <a:spcPts val="600"/>
              </a:spcAft>
              <a:defRPr sz="1800" b="0" i="0" u="none" strike="noStrike" kern="0" cap="none" spc="0" baseline="0">
                <a:solidFill>
                  <a:srgbClr val="000000"/>
                </a:solidFill>
                <a:uFillTx/>
              </a:defRPr>
            </a:pPr>
            <a:r>
              <a:rPr lang="en-US" sz="4000" kern="1200" dirty="0">
                <a:solidFill>
                  <a:srgbClr val="FFFFFF"/>
                </a:solidFill>
                <a:latin typeface="+mj-lt"/>
                <a:ea typeface="+mj-ea"/>
                <a:cs typeface="+mj-cs"/>
              </a:rPr>
              <a:t>6. Performance and Analysis</a:t>
            </a:r>
          </a:p>
        </p:txBody>
      </p:sp>
      <p:pic>
        <p:nvPicPr>
          <p:cNvPr id="4" name="image5.png">
            <a:extLst>
              <a:ext uri="{FF2B5EF4-FFF2-40B4-BE49-F238E27FC236}">
                <a16:creationId xmlns:a16="http://schemas.microsoft.com/office/drawing/2014/main" id="{B0652425-0F36-E8DD-6BE7-E6F4201E2AED}"/>
              </a:ext>
            </a:extLst>
          </p:cNvPr>
          <p:cNvPicPr>
            <a:picLocks noChangeAspect="1"/>
          </p:cNvPicPr>
          <p:nvPr/>
        </p:nvPicPr>
        <p:blipFill>
          <a:blip r:embed="rId2"/>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2" name="TextBox 1">
            <a:extLst>
              <a:ext uri="{FF2B5EF4-FFF2-40B4-BE49-F238E27FC236}">
                <a16:creationId xmlns:a16="http://schemas.microsoft.com/office/drawing/2014/main" id="{98EF78EE-D657-F607-41DB-2BD7B912F2D5}"/>
              </a:ext>
            </a:extLst>
          </p:cNvPr>
          <p:cNvSpPr txBox="1"/>
          <p:nvPr/>
        </p:nvSpPr>
        <p:spPr>
          <a:xfrm>
            <a:off x="6497352" y="4926641"/>
            <a:ext cx="4180266" cy="276999"/>
          </a:xfrm>
          <a:prstGeom prst="rect">
            <a:avLst/>
          </a:prstGeom>
          <a:noFill/>
        </p:spPr>
        <p:txBody>
          <a:bodyPr wrap="square">
            <a:spAutoFit/>
          </a:bodyPr>
          <a:lstStyle/>
          <a:p>
            <a:pPr marL="0" marR="0" algn="ctr">
              <a:spcBef>
                <a:spcPts val="0"/>
              </a:spcBef>
              <a:spcAft>
                <a:spcPts val="0"/>
              </a:spcAft>
            </a:pPr>
            <a:r>
              <a:rPr lang="en-US" sz="1200" dirty="0">
                <a:effectLst/>
                <a:latin typeface="Times New Roman" panose="02020603050405020304" pitchFamily="18" charset="0"/>
                <a:ea typeface="SimSun" panose="02010600030101010101" pitchFamily="2" charset="-122"/>
              </a:rPr>
              <a:t>Figure. </a:t>
            </a:r>
            <a:r>
              <a:rPr lang="en-US" sz="1200" dirty="0">
                <a:latin typeface="Times New Roman" panose="02020603050405020304" pitchFamily="18" charset="0"/>
                <a:ea typeface="SimSun" panose="02010600030101010101" pitchFamily="2" charset="-122"/>
              </a:rPr>
              <a:t>6</a:t>
            </a:r>
            <a:r>
              <a:rPr lang="en-US" sz="1200" dirty="0">
                <a:effectLst/>
                <a:latin typeface="Times New Roman" panose="02020603050405020304" pitchFamily="18" charset="0"/>
                <a:ea typeface="SimSun" panose="02010600030101010101" pitchFamily="2" charset="-122"/>
              </a:rPr>
              <a:t>.5: Cluster Distribution of word embeddings</a:t>
            </a:r>
          </a:p>
        </p:txBody>
      </p:sp>
      <p:sp>
        <p:nvSpPr>
          <p:cNvPr id="5" name="Content Placeholder 13">
            <a:extLst>
              <a:ext uri="{FF2B5EF4-FFF2-40B4-BE49-F238E27FC236}">
                <a16:creationId xmlns:a16="http://schemas.microsoft.com/office/drawing/2014/main" id="{802F4534-2DC9-C2F2-AD5E-6EEE6649A157}"/>
              </a:ext>
            </a:extLst>
          </p:cNvPr>
          <p:cNvSpPr txBox="1">
            <a:spLocks/>
          </p:cNvSpPr>
          <p:nvPr/>
        </p:nvSpPr>
        <p:spPr>
          <a:xfrm>
            <a:off x="701132" y="5736525"/>
            <a:ext cx="10714488" cy="9353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just">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The cluster analysis using the K-means algorithm offers a detailed view of the variation in structural properties of the vectors derived from the text. In this example, two clusters indicate a significant difference between two texts, which is visually represented in the scatterplot, where one method stands apart while the others cluster together in the same region.</a:t>
            </a:r>
          </a:p>
        </p:txBody>
      </p:sp>
      <p:pic>
        <p:nvPicPr>
          <p:cNvPr id="3" name="Picture 2" descr="A screenshot of a spreadsheet&#10;&#10;AI-generated content may be incorrect.">
            <a:extLst>
              <a:ext uri="{FF2B5EF4-FFF2-40B4-BE49-F238E27FC236}">
                <a16:creationId xmlns:a16="http://schemas.microsoft.com/office/drawing/2014/main" id="{74DF66D9-4245-E25D-27BC-3DC3C3E45D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00433" y="2165774"/>
            <a:ext cx="4774105" cy="2760867"/>
          </a:xfrm>
          <a:prstGeom prst="rect">
            <a:avLst/>
          </a:prstGeom>
        </p:spPr>
      </p:pic>
      <p:pic>
        <p:nvPicPr>
          <p:cNvPr id="9" name="Picture 8" descr="A screenshot of a spreadsheet&#10;&#10;AI-generated content may be incorrect.">
            <a:extLst>
              <a:ext uri="{FF2B5EF4-FFF2-40B4-BE49-F238E27FC236}">
                <a16:creationId xmlns:a16="http://schemas.microsoft.com/office/drawing/2014/main" id="{0842AE85-4B8E-1C27-BE4D-78CEF5F2BA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5789" y="2165773"/>
            <a:ext cx="4080261" cy="2910621"/>
          </a:xfrm>
          <a:prstGeom prst="rect">
            <a:avLst/>
          </a:prstGeom>
        </p:spPr>
      </p:pic>
    </p:spTree>
    <p:extLst>
      <p:ext uri="{BB962C8B-B14F-4D97-AF65-F5344CB8AC3E}">
        <p14:creationId xmlns:p14="http://schemas.microsoft.com/office/powerpoint/2010/main" val="2464346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01C3077-92E9-0F61-CF8C-3E4C618F93E4}"/>
            </a:ext>
          </a:extLst>
        </p:cNvPr>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171F84F-519D-3C18-6474-E2F95D06B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1233E91-0B83-E095-97DC-529B9D9FBD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4C1F8EB-7EB1-9942-AA8E-C5C7337D21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0DB9C02-5844-F6AF-0BDC-B5017AD37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ACFE59A3-0C3A-B804-A042-E03675F8F8A1}"/>
              </a:ext>
            </a:extLst>
          </p:cNvPr>
          <p:cNvSpPr txBox="1"/>
          <p:nvPr/>
        </p:nvSpPr>
        <p:spPr>
          <a:xfrm>
            <a:off x="1371597" y="348865"/>
            <a:ext cx="10044023" cy="877729"/>
          </a:xfrm>
          <a:prstGeom prst="rect">
            <a:avLst/>
          </a:prstGeom>
        </p:spPr>
        <p:txBody>
          <a:bodyPr vert="horz" lIns="91440" tIns="45720" rIns="91440" bIns="45720" rtlCol="0" anchor="ctr">
            <a:normAutofit/>
          </a:bodyPr>
          <a:lstStyle/>
          <a:p>
            <a:pPr>
              <a:lnSpc>
                <a:spcPct val="90000"/>
              </a:lnSpc>
              <a:spcBef>
                <a:spcPct val="0"/>
              </a:spcBef>
              <a:spcAft>
                <a:spcPts val="600"/>
              </a:spcAft>
              <a:defRPr sz="1800" b="0" i="0" u="none" strike="noStrike" kern="0" cap="none" spc="0" baseline="0">
                <a:solidFill>
                  <a:srgbClr val="000000"/>
                </a:solidFill>
                <a:uFillTx/>
              </a:defRPr>
            </a:pPr>
            <a:r>
              <a:rPr lang="en-US" sz="4000" kern="1200" dirty="0">
                <a:solidFill>
                  <a:srgbClr val="FFFFFF"/>
                </a:solidFill>
                <a:latin typeface="+mj-lt"/>
                <a:ea typeface="+mj-ea"/>
                <a:cs typeface="+mj-cs"/>
              </a:rPr>
              <a:t>6. Performance and Analysis</a:t>
            </a:r>
          </a:p>
        </p:txBody>
      </p:sp>
      <p:pic>
        <p:nvPicPr>
          <p:cNvPr id="4" name="image5.png">
            <a:extLst>
              <a:ext uri="{FF2B5EF4-FFF2-40B4-BE49-F238E27FC236}">
                <a16:creationId xmlns:a16="http://schemas.microsoft.com/office/drawing/2014/main" id="{3D2B15F1-B930-9650-EB31-008234C09516}"/>
              </a:ext>
            </a:extLst>
          </p:cNvPr>
          <p:cNvPicPr>
            <a:picLocks noChangeAspect="1"/>
          </p:cNvPicPr>
          <p:nvPr/>
        </p:nvPicPr>
        <p:blipFill>
          <a:blip r:embed="rId2"/>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2" name="TextBox 1">
            <a:extLst>
              <a:ext uri="{FF2B5EF4-FFF2-40B4-BE49-F238E27FC236}">
                <a16:creationId xmlns:a16="http://schemas.microsoft.com/office/drawing/2014/main" id="{51AB3E6F-952F-4E51-CB40-C5EDEA39419C}"/>
              </a:ext>
            </a:extLst>
          </p:cNvPr>
          <p:cNvSpPr txBox="1"/>
          <p:nvPr/>
        </p:nvSpPr>
        <p:spPr>
          <a:xfrm>
            <a:off x="3523397" y="3987800"/>
            <a:ext cx="4180266" cy="276999"/>
          </a:xfrm>
          <a:prstGeom prst="rect">
            <a:avLst/>
          </a:prstGeom>
          <a:noFill/>
        </p:spPr>
        <p:txBody>
          <a:bodyPr wrap="square">
            <a:spAutoFit/>
          </a:bodyPr>
          <a:lstStyle/>
          <a:p>
            <a:pPr marL="0" marR="0" algn="ctr">
              <a:spcBef>
                <a:spcPts val="0"/>
              </a:spcBef>
              <a:spcAft>
                <a:spcPts val="0"/>
              </a:spcAft>
            </a:pPr>
            <a:r>
              <a:rPr lang="en-US" sz="1200" dirty="0">
                <a:effectLst/>
                <a:latin typeface="Times New Roman" panose="02020603050405020304" pitchFamily="18" charset="0"/>
                <a:ea typeface="SimSun" panose="02010600030101010101" pitchFamily="2" charset="-122"/>
              </a:rPr>
              <a:t>Figure. </a:t>
            </a:r>
            <a:r>
              <a:rPr lang="en-US" sz="1200" dirty="0">
                <a:latin typeface="Times New Roman" panose="02020603050405020304" pitchFamily="18" charset="0"/>
                <a:ea typeface="SimSun" panose="02010600030101010101" pitchFamily="2" charset="-122"/>
              </a:rPr>
              <a:t>6</a:t>
            </a:r>
            <a:r>
              <a:rPr lang="en-US" sz="1200" dirty="0">
                <a:effectLst/>
                <a:latin typeface="Times New Roman" panose="02020603050405020304" pitchFamily="18" charset="0"/>
                <a:ea typeface="SimSun" panose="02010600030101010101" pitchFamily="2" charset="-122"/>
              </a:rPr>
              <a:t>.5: Cluster Distribution of word embeddings</a:t>
            </a:r>
          </a:p>
        </p:txBody>
      </p:sp>
      <p:sp>
        <p:nvSpPr>
          <p:cNvPr id="5" name="Content Placeholder 13">
            <a:extLst>
              <a:ext uri="{FF2B5EF4-FFF2-40B4-BE49-F238E27FC236}">
                <a16:creationId xmlns:a16="http://schemas.microsoft.com/office/drawing/2014/main" id="{BB4BF56B-4BEA-4761-52A2-3DE7D53AF5D6}"/>
              </a:ext>
            </a:extLst>
          </p:cNvPr>
          <p:cNvSpPr txBox="1">
            <a:spLocks/>
          </p:cNvSpPr>
          <p:nvPr/>
        </p:nvSpPr>
        <p:spPr>
          <a:xfrm>
            <a:off x="701132" y="4710054"/>
            <a:ext cx="10714488" cy="935344"/>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15000"/>
              </a:lnSpc>
              <a:spcBef>
                <a:spcPts val="1200"/>
              </a:spcBef>
              <a:spcAft>
                <a:spcPts val="800"/>
              </a:spcAft>
            </a:pPr>
            <a:r>
              <a:rPr lang="en-DE" sz="1800" kern="100" dirty="0">
                <a:effectLst/>
                <a:latin typeface="Times New Roman" panose="02020603050405020304" pitchFamily="18" charset="0"/>
                <a:ea typeface="Aptos" panose="020B0004020202020204" pitchFamily="34" charset="0"/>
                <a:cs typeface="Times New Roman" panose="02020603050405020304" pitchFamily="18" charset="0"/>
              </a:rPr>
              <a:t>The results show that parallel processing provides greater efficiency as the number of images increases, with a speedup factor of nearly 4.5× for larger datasets. This efficiency gain is attributed to the concurrent processing model implemented in the OcrProcessor class, which effectively utilizes multiple CPU cores.</a:t>
            </a:r>
            <a:endParaRPr lang="en-DE"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3" name="Picture 2" descr="A table with text and numbers&#10;&#10;AI-generated content may be incorrect.">
            <a:extLst>
              <a:ext uri="{FF2B5EF4-FFF2-40B4-BE49-F238E27FC236}">
                <a16:creationId xmlns:a16="http://schemas.microsoft.com/office/drawing/2014/main" id="{CC5BD8ED-0ADD-742D-D4AC-0A9A07B37F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2958" y="2308757"/>
            <a:ext cx="9301145" cy="1679043"/>
          </a:xfrm>
          <a:prstGeom prst="rect">
            <a:avLst/>
          </a:prstGeom>
        </p:spPr>
      </p:pic>
    </p:spTree>
    <p:extLst>
      <p:ext uri="{BB962C8B-B14F-4D97-AF65-F5344CB8AC3E}">
        <p14:creationId xmlns:p14="http://schemas.microsoft.com/office/powerpoint/2010/main" val="1497298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C96A4C2-01AE-1915-4824-1002AD97F6EB}"/>
            </a:ext>
          </a:extLst>
        </p:cNvPr>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1029211A-7B8E-9B1E-DC4D-81FACF916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C3942E1-01BA-D5D0-5861-A2AF76E15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C0CCD026-6CC6-1A9F-F5D9-2F0366A98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E12330B-51FB-5B9D-FA67-876A420B4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8470A8A9-FB45-4F3D-8D2D-5644F7302128}"/>
              </a:ext>
            </a:extLst>
          </p:cNvPr>
          <p:cNvSpPr txBox="1"/>
          <p:nvPr/>
        </p:nvSpPr>
        <p:spPr>
          <a:xfrm>
            <a:off x="1371597" y="348865"/>
            <a:ext cx="10044023" cy="877729"/>
          </a:xfrm>
          <a:prstGeom prst="rect">
            <a:avLst/>
          </a:prstGeom>
        </p:spPr>
        <p:txBody>
          <a:bodyPr vert="horz" lIns="91440" tIns="45720" rIns="91440" bIns="45720" rtlCol="0" anchor="ctr">
            <a:normAutofit/>
          </a:bodyPr>
          <a:lstStyle/>
          <a:p>
            <a:pPr>
              <a:lnSpc>
                <a:spcPct val="90000"/>
              </a:lnSpc>
              <a:spcBef>
                <a:spcPct val="0"/>
              </a:spcBef>
              <a:spcAft>
                <a:spcPts val="600"/>
              </a:spcAft>
              <a:defRPr sz="1800" b="0" i="0" u="none" strike="noStrike" kern="0" cap="none" spc="0" baseline="0">
                <a:solidFill>
                  <a:srgbClr val="000000"/>
                </a:solidFill>
                <a:uFillTx/>
              </a:defRPr>
            </a:pPr>
            <a:r>
              <a:rPr lang="en-US" sz="4000" dirty="0">
                <a:solidFill>
                  <a:srgbClr val="FFFFFF"/>
                </a:solidFill>
                <a:latin typeface="+mj-lt"/>
                <a:ea typeface="+mj-ea"/>
                <a:cs typeface="+mj-cs"/>
              </a:rPr>
              <a:t>7. Testing and Visualisation</a:t>
            </a:r>
          </a:p>
        </p:txBody>
      </p:sp>
      <p:pic>
        <p:nvPicPr>
          <p:cNvPr id="4" name="image5.png">
            <a:extLst>
              <a:ext uri="{FF2B5EF4-FFF2-40B4-BE49-F238E27FC236}">
                <a16:creationId xmlns:a16="http://schemas.microsoft.com/office/drawing/2014/main" id="{B2B0978B-E2BE-DD83-7D3D-468787A8B2C8}"/>
              </a:ext>
            </a:extLst>
          </p:cNvPr>
          <p:cNvPicPr>
            <a:picLocks noChangeAspect="1"/>
          </p:cNvPicPr>
          <p:nvPr/>
        </p:nvPicPr>
        <p:blipFill>
          <a:blip r:embed="rId3"/>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2" name="Rectangle 1">
            <a:hlinkClick r:id="rId4" action="ppaction://hlinksldjump"/>
            <a:extLst>
              <a:ext uri="{FF2B5EF4-FFF2-40B4-BE49-F238E27FC236}">
                <a16:creationId xmlns:a16="http://schemas.microsoft.com/office/drawing/2014/main" id="{AE6C461E-5D98-A19C-4D87-F24098DC9A25}"/>
              </a:ext>
            </a:extLst>
          </p:cNvPr>
          <p:cNvSpPr/>
          <p:nvPr/>
        </p:nvSpPr>
        <p:spPr>
          <a:xfrm>
            <a:off x="1371597" y="2390503"/>
            <a:ext cx="2873832" cy="3187337"/>
          </a:xfrm>
          <a:prstGeom prst="rect">
            <a:avLst/>
          </a:prstGeom>
          <a:blipFill dpi="0" rotWithShape="1">
            <a:blip r:embed="rId5">
              <a:alphaModFix amt="38000"/>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2000" b="1" dirty="0">
                <a:solidFill>
                  <a:schemeClr val="tx1"/>
                </a:solidFill>
              </a:rPr>
              <a:t>Command Line Interface</a:t>
            </a:r>
          </a:p>
          <a:p>
            <a:pPr algn="ctr"/>
            <a:endParaRPr lang="en-DE" dirty="0">
              <a:solidFill>
                <a:schemeClr val="tx1"/>
              </a:solidFill>
            </a:endParaRPr>
          </a:p>
          <a:p>
            <a:pPr algn="ctr"/>
            <a:endParaRPr lang="en-DE" dirty="0">
              <a:solidFill>
                <a:schemeClr val="tx1"/>
              </a:solidFill>
            </a:endParaRPr>
          </a:p>
          <a:p>
            <a:pPr algn="ctr"/>
            <a:endParaRPr lang="en-DE" dirty="0">
              <a:solidFill>
                <a:schemeClr val="tx1"/>
              </a:solidFill>
            </a:endParaRPr>
          </a:p>
          <a:p>
            <a:pPr algn="ctr"/>
            <a:endParaRPr lang="en-DE" dirty="0">
              <a:solidFill>
                <a:schemeClr val="tx1"/>
              </a:solidFill>
            </a:endParaRPr>
          </a:p>
          <a:p>
            <a:pPr algn="ctr"/>
            <a:endParaRPr lang="en-DE" dirty="0">
              <a:solidFill>
                <a:schemeClr val="tx1"/>
              </a:solidFill>
            </a:endParaRPr>
          </a:p>
          <a:p>
            <a:pPr algn="ctr"/>
            <a:r>
              <a:rPr lang="en-DE" dirty="0">
                <a:solidFill>
                  <a:schemeClr val="tx1"/>
                </a:solidFill>
              </a:rPr>
              <a:t>(app run on a terminal)</a:t>
            </a:r>
          </a:p>
        </p:txBody>
      </p:sp>
      <p:sp>
        <p:nvSpPr>
          <p:cNvPr id="5" name="Rectangle 4">
            <a:hlinkClick r:id="rId6" action="ppaction://hlinksldjump"/>
            <a:extLst>
              <a:ext uri="{FF2B5EF4-FFF2-40B4-BE49-F238E27FC236}">
                <a16:creationId xmlns:a16="http://schemas.microsoft.com/office/drawing/2014/main" id="{808A3999-5DF4-112A-31CF-6AE96D6A4297}"/>
              </a:ext>
            </a:extLst>
          </p:cNvPr>
          <p:cNvSpPr>
            <a:spLocks/>
          </p:cNvSpPr>
          <p:nvPr/>
        </p:nvSpPr>
        <p:spPr>
          <a:xfrm>
            <a:off x="4659084" y="2403203"/>
            <a:ext cx="2873832" cy="3187337"/>
          </a:xfrm>
          <a:prstGeom prst="rect">
            <a:avLst/>
          </a:prstGeom>
          <a:blipFill dpi="0" rotWithShape="1">
            <a:blip r:embed="rId7">
              <a:alphaModFix amt="25000"/>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2000" b="1" dirty="0">
                <a:solidFill>
                  <a:schemeClr val="tx1"/>
                </a:solidFill>
              </a:rPr>
              <a:t>Graphical User Interface</a:t>
            </a:r>
          </a:p>
          <a:p>
            <a:pPr algn="ctr"/>
            <a:endParaRPr lang="en-DE" sz="2000" b="1" dirty="0">
              <a:solidFill>
                <a:schemeClr val="tx1"/>
              </a:solidFill>
            </a:endParaRPr>
          </a:p>
          <a:p>
            <a:pPr algn="ctr"/>
            <a:endParaRPr lang="en-DE" sz="2000" b="1" dirty="0">
              <a:solidFill>
                <a:schemeClr val="tx1"/>
              </a:solidFill>
            </a:endParaRPr>
          </a:p>
          <a:p>
            <a:pPr algn="ctr"/>
            <a:endParaRPr lang="en-DE" sz="2000" b="1" dirty="0">
              <a:solidFill>
                <a:schemeClr val="tx1"/>
              </a:solidFill>
            </a:endParaRPr>
          </a:p>
          <a:p>
            <a:pPr algn="ctr"/>
            <a:endParaRPr lang="en-DE" sz="2000" b="1" dirty="0">
              <a:solidFill>
                <a:schemeClr val="tx1"/>
              </a:solidFill>
            </a:endParaRPr>
          </a:p>
          <a:p>
            <a:pPr algn="ctr"/>
            <a:r>
              <a:rPr lang="en-DE" dirty="0">
                <a:solidFill>
                  <a:schemeClr val="tx1"/>
                </a:solidFill>
              </a:rPr>
              <a:t>(app run with graphic interface)</a:t>
            </a:r>
          </a:p>
        </p:txBody>
      </p:sp>
      <p:sp>
        <p:nvSpPr>
          <p:cNvPr id="9" name="Rectangle 8">
            <a:hlinkClick r:id="rId8" action="ppaction://hlinksldjump"/>
            <a:extLst>
              <a:ext uri="{FF2B5EF4-FFF2-40B4-BE49-F238E27FC236}">
                <a16:creationId xmlns:a16="http://schemas.microsoft.com/office/drawing/2014/main" id="{25A41E03-0F9C-23B0-6033-38CB9E416176}"/>
              </a:ext>
            </a:extLst>
          </p:cNvPr>
          <p:cNvSpPr/>
          <p:nvPr/>
        </p:nvSpPr>
        <p:spPr>
          <a:xfrm>
            <a:off x="8038008" y="2390503"/>
            <a:ext cx="2873832" cy="3187337"/>
          </a:xfrm>
          <a:prstGeom prst="rect">
            <a:avLst/>
          </a:prstGeom>
          <a:blipFill dpi="0" rotWithShape="1">
            <a:blip r:embed="rId9">
              <a:alphaModFix amt="40307"/>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2000" b="1" dirty="0">
                <a:solidFill>
                  <a:schemeClr val="tx1"/>
                </a:solidFill>
              </a:rPr>
              <a:t>Unit Test Screen</a:t>
            </a:r>
          </a:p>
          <a:p>
            <a:pPr algn="ctr"/>
            <a:endParaRPr lang="en-DE" sz="2000" b="1" dirty="0">
              <a:solidFill>
                <a:schemeClr val="tx1"/>
              </a:solidFill>
            </a:endParaRPr>
          </a:p>
          <a:p>
            <a:pPr algn="ctr"/>
            <a:endParaRPr lang="en-DE" sz="2000" b="1" dirty="0">
              <a:solidFill>
                <a:schemeClr val="tx1"/>
              </a:solidFill>
            </a:endParaRPr>
          </a:p>
          <a:p>
            <a:pPr algn="ctr"/>
            <a:endParaRPr lang="en-DE" sz="2000" b="1" dirty="0">
              <a:solidFill>
                <a:schemeClr val="tx1"/>
              </a:solidFill>
            </a:endParaRPr>
          </a:p>
          <a:p>
            <a:pPr algn="ctr"/>
            <a:endParaRPr lang="en-DE" sz="2000" dirty="0">
              <a:solidFill>
                <a:schemeClr val="tx1"/>
              </a:solidFill>
            </a:endParaRPr>
          </a:p>
          <a:p>
            <a:pPr algn="ctr"/>
            <a:endParaRPr lang="en-DE" sz="2000" b="1" dirty="0">
              <a:solidFill>
                <a:schemeClr val="tx1"/>
              </a:solidFill>
            </a:endParaRPr>
          </a:p>
        </p:txBody>
      </p:sp>
      <p:sp>
        <p:nvSpPr>
          <p:cNvPr id="17" name="Chevron 16">
            <a:hlinkClick r:id="rId10" action="ppaction://hlinksldjump"/>
            <a:extLst>
              <a:ext uri="{FF2B5EF4-FFF2-40B4-BE49-F238E27FC236}">
                <a16:creationId xmlns:a16="http://schemas.microsoft.com/office/drawing/2014/main" id="{5FFDD5F4-4762-2689-0486-DBC59954D730}"/>
              </a:ext>
            </a:extLst>
          </p:cNvPr>
          <p:cNvSpPr/>
          <p:nvPr/>
        </p:nvSpPr>
        <p:spPr>
          <a:xfrm>
            <a:off x="11924269" y="6672649"/>
            <a:ext cx="85805" cy="128330"/>
          </a:xfrm>
          <a:prstGeom prst="chevron">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Tree>
    <p:extLst>
      <p:ext uri="{BB962C8B-B14F-4D97-AF65-F5344CB8AC3E}">
        <p14:creationId xmlns:p14="http://schemas.microsoft.com/office/powerpoint/2010/main" val="1034917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F54ECC4-0C6A-CD28-8CCB-0A4F246B0D9A}"/>
              </a:ext>
            </a:extLst>
          </p:cNvPr>
          <p:cNvSpPr>
            <a:spLocks noGrp="1"/>
          </p:cNvSpPr>
          <p:nvPr>
            <p:ph type="title"/>
          </p:nvPr>
        </p:nvSpPr>
        <p:spPr>
          <a:xfrm>
            <a:off x="1371597" y="348865"/>
            <a:ext cx="10044023" cy="877729"/>
          </a:xfrm>
        </p:spPr>
        <p:txBody>
          <a:bodyPr anchor="ctr">
            <a:normAutofit/>
          </a:bodyPr>
          <a:lstStyle/>
          <a:p>
            <a:r>
              <a:rPr lang="en-US" sz="4000" dirty="0">
                <a:solidFill>
                  <a:srgbClr val="FFFFFF"/>
                </a:solidFill>
              </a:rPr>
              <a:t>Agenda</a:t>
            </a:r>
          </a:p>
        </p:txBody>
      </p:sp>
      <p:graphicFrame>
        <p:nvGraphicFramePr>
          <p:cNvPr id="5" name="Content Placeholder 2">
            <a:extLst>
              <a:ext uri="{FF2B5EF4-FFF2-40B4-BE49-F238E27FC236}">
                <a16:creationId xmlns:a16="http://schemas.microsoft.com/office/drawing/2014/main" id="{18489315-660F-5863-A236-DBB8896BE500}"/>
              </a:ext>
            </a:extLst>
          </p:cNvPr>
          <p:cNvGraphicFramePr>
            <a:graphicFrameLocks noGrp="1"/>
          </p:cNvGraphicFramePr>
          <p:nvPr>
            <p:ph idx="1"/>
            <p:extLst>
              <p:ext uri="{D42A27DB-BD31-4B8C-83A1-F6EECF244321}">
                <p14:modId xmlns:p14="http://schemas.microsoft.com/office/powerpoint/2010/main" val="969612212"/>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image5.png">
            <a:extLst>
              <a:ext uri="{FF2B5EF4-FFF2-40B4-BE49-F238E27FC236}">
                <a16:creationId xmlns:a16="http://schemas.microsoft.com/office/drawing/2014/main" id="{022EE95A-A29A-E001-C4CD-872ED1799C0B}"/>
              </a:ext>
            </a:extLst>
          </p:cNvPr>
          <p:cNvPicPr>
            <a:picLocks noChangeAspect="1"/>
          </p:cNvPicPr>
          <p:nvPr/>
        </p:nvPicPr>
        <p:blipFill>
          <a:blip r:embed="rId7"/>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spTree>
    <p:extLst>
      <p:ext uri="{BB962C8B-B14F-4D97-AF65-F5344CB8AC3E}">
        <p14:creationId xmlns:p14="http://schemas.microsoft.com/office/powerpoint/2010/main" val="32970180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97A75E3-6E52-9F1F-CB48-A985BF49608F}"/>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58251BF-3B21-20E1-9275-12AFC447D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0F7DC6D-B2C4-61E8-565D-6C12764EA4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B912988B-6FC5-7502-60AC-42B30A159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5DB46FA-A0CD-BA42-14CA-7EDE00B74D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4633264A-DD78-B57E-1ADC-789D85276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Title 1">
            <a:extLst>
              <a:ext uri="{FF2B5EF4-FFF2-40B4-BE49-F238E27FC236}">
                <a16:creationId xmlns:a16="http://schemas.microsoft.com/office/drawing/2014/main" id="{0A64B2C8-425C-E9A5-5917-FF05523FD27F}"/>
              </a:ext>
            </a:extLst>
          </p:cNvPr>
          <p:cNvSpPr txBox="1"/>
          <p:nvPr/>
        </p:nvSpPr>
        <p:spPr>
          <a:xfrm>
            <a:off x="660041" y="2767106"/>
            <a:ext cx="2880828" cy="3071906"/>
          </a:xfrm>
          <a:prstGeom prst="rect">
            <a:avLst/>
          </a:prstGeom>
        </p:spPr>
        <p:txBody>
          <a:bodyPr vert="horz" lIns="91440" tIns="45720" rIns="91440" bIns="45720" rtlCol="0" anchor="t">
            <a:normAutofit/>
          </a:bodyPr>
          <a:lstStyle/>
          <a:p>
            <a:pPr fontAlgn="auto">
              <a:lnSpc>
                <a:spcPct val="90000"/>
              </a:lnSpc>
              <a:spcBef>
                <a:spcPct val="0"/>
              </a:spcBef>
              <a:spcAft>
                <a:spcPts val="600"/>
              </a:spcAft>
              <a:defRPr sz="1800" b="0" i="0" u="none" strike="noStrike" kern="0" cap="none" spc="0" baseline="0">
                <a:solidFill>
                  <a:srgbClr val="000000"/>
                </a:solidFill>
                <a:uFillTx/>
              </a:defRPr>
            </a:pPr>
            <a:r>
              <a:rPr lang="en-US" sz="4000" dirty="0">
                <a:solidFill>
                  <a:srgbClr val="FFFFFF"/>
                </a:solidFill>
                <a:latin typeface="+mj-lt"/>
                <a:ea typeface="+mj-ea"/>
                <a:cs typeface="+mj-cs"/>
              </a:rPr>
              <a:t>7</a:t>
            </a:r>
            <a:r>
              <a:rPr lang="en-US" sz="4000" kern="1200" dirty="0">
                <a:solidFill>
                  <a:srgbClr val="FFFFFF"/>
                </a:solidFill>
                <a:latin typeface="+mj-lt"/>
                <a:ea typeface="+mj-ea"/>
                <a:cs typeface="+mj-cs"/>
              </a:rPr>
              <a:t>. Input in CLI Interface</a:t>
            </a:r>
          </a:p>
        </p:txBody>
      </p:sp>
      <p:sp>
        <p:nvSpPr>
          <p:cNvPr id="4" name="TextBox 3">
            <a:extLst>
              <a:ext uri="{FF2B5EF4-FFF2-40B4-BE49-F238E27FC236}">
                <a16:creationId xmlns:a16="http://schemas.microsoft.com/office/drawing/2014/main" id="{BBDB3DCF-FB92-0D49-DCFB-B4428805D0C0}"/>
              </a:ext>
            </a:extLst>
          </p:cNvPr>
          <p:cNvSpPr txBox="1"/>
          <p:nvPr/>
        </p:nvSpPr>
        <p:spPr>
          <a:xfrm>
            <a:off x="5862267" y="4463564"/>
            <a:ext cx="5049650" cy="960399"/>
          </a:xfrm>
          <a:prstGeom prst="rect">
            <a:avLst/>
          </a:prstGeom>
        </p:spPr>
        <p:txBody>
          <a:bodyPr vert="horz" lIns="91440" tIns="45720" rIns="91440" bIns="45720" rtlCol="0" anchor="b">
            <a:normAutofit/>
          </a:bodyPr>
          <a:lstStyle/>
          <a:p>
            <a:pPr marR="0">
              <a:lnSpc>
                <a:spcPct val="90000"/>
              </a:lnSpc>
              <a:spcBef>
                <a:spcPts val="1000"/>
              </a:spcBef>
              <a:spcAft>
                <a:spcPts val="0"/>
              </a:spcAft>
            </a:pPr>
            <a:r>
              <a:rPr lang="en-US" sz="1050" kern="1200" dirty="0">
                <a:effectLst/>
                <a:latin typeface="+mn-lt"/>
                <a:ea typeface="+mn-ea"/>
                <a:cs typeface="+mn-cs"/>
              </a:rPr>
              <a:t>Figure. 7.1: User Input Preprocessing methods</a:t>
            </a:r>
          </a:p>
        </p:txBody>
      </p:sp>
      <p:pic>
        <p:nvPicPr>
          <p:cNvPr id="2" name="image5.png">
            <a:extLst>
              <a:ext uri="{FF2B5EF4-FFF2-40B4-BE49-F238E27FC236}">
                <a16:creationId xmlns:a16="http://schemas.microsoft.com/office/drawing/2014/main" id="{55D729C0-2049-4718-9A95-CF2E3BB8C02F}"/>
              </a:ext>
            </a:extLst>
          </p:cNvPr>
          <p:cNvPicPr>
            <a:picLocks noChangeAspect="1"/>
          </p:cNvPicPr>
          <p:nvPr/>
        </p:nvPicPr>
        <p:blipFill>
          <a:blip r:embed="rId2"/>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8" name="Multiply 7">
            <a:hlinkClick r:id="rId3" action="ppaction://hlinksldjump"/>
            <a:extLst>
              <a:ext uri="{FF2B5EF4-FFF2-40B4-BE49-F238E27FC236}">
                <a16:creationId xmlns:a16="http://schemas.microsoft.com/office/drawing/2014/main" id="{09174FB0-515C-914F-2851-6755C8E9A6FD}"/>
              </a:ext>
            </a:extLst>
          </p:cNvPr>
          <p:cNvSpPr/>
          <p:nvPr/>
        </p:nvSpPr>
        <p:spPr>
          <a:xfrm>
            <a:off x="11874842" y="6660292"/>
            <a:ext cx="184439" cy="140687"/>
          </a:xfrm>
          <a:prstGeom prst="mathMultiply">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TextBox 2">
            <a:extLst>
              <a:ext uri="{FF2B5EF4-FFF2-40B4-BE49-F238E27FC236}">
                <a16:creationId xmlns:a16="http://schemas.microsoft.com/office/drawing/2014/main" id="{B678C68B-8B16-9298-F77D-FD7AA99DA2CC}"/>
              </a:ext>
            </a:extLst>
          </p:cNvPr>
          <p:cNvSpPr txBox="1"/>
          <p:nvPr/>
        </p:nvSpPr>
        <p:spPr>
          <a:xfrm flipH="1">
            <a:off x="4143840" y="5608763"/>
            <a:ext cx="3325996" cy="1092607"/>
          </a:xfrm>
          <a:prstGeom prst="rect">
            <a:avLst/>
          </a:prstGeom>
          <a:noFill/>
        </p:spPr>
        <p:txBody>
          <a:bodyPr wrap="square" rtlCol="0">
            <a:spAutoFit/>
          </a:bodyPr>
          <a:lstStyle/>
          <a:p>
            <a:pPr algn="just">
              <a:spcAft>
                <a:spcPts val="600"/>
              </a:spcAft>
            </a:pPr>
            <a:r>
              <a:rPr lang="en-US" sz="1400" kern="1200" dirty="0">
                <a:effectLst/>
                <a:latin typeface="+mn-lt"/>
                <a:ea typeface="+mn-ea"/>
                <a:cs typeface="+mn-cs"/>
              </a:rPr>
              <a:t>User is provided with options to select the </a:t>
            </a:r>
          </a:p>
          <a:p>
            <a:pPr marL="285750" indent="-285750" algn="just">
              <a:spcAft>
                <a:spcPts val="600"/>
              </a:spcAft>
              <a:buFont typeface="Arial" panose="020B0604020202020204" pitchFamily="34" charset="0"/>
              <a:buChar char="•"/>
            </a:pPr>
            <a:r>
              <a:rPr lang="en-US" sz="1200" dirty="0"/>
              <a:t>Input folder</a:t>
            </a:r>
          </a:p>
          <a:p>
            <a:pPr marL="285750" indent="-285750" algn="just">
              <a:spcAft>
                <a:spcPts val="600"/>
              </a:spcAft>
              <a:buFont typeface="Arial" panose="020B0604020202020204" pitchFamily="34" charset="0"/>
              <a:buChar char="•"/>
            </a:pPr>
            <a:r>
              <a:rPr lang="en-US" sz="1200" dirty="0"/>
              <a:t>Output folder</a:t>
            </a:r>
          </a:p>
          <a:p>
            <a:pPr marL="285750" indent="-285750" algn="just">
              <a:spcAft>
                <a:spcPts val="600"/>
              </a:spcAft>
              <a:buFont typeface="Arial" panose="020B0604020202020204" pitchFamily="34" charset="0"/>
              <a:buChar char="•"/>
            </a:pPr>
            <a:r>
              <a:rPr lang="en-US" sz="1200" kern="1200" dirty="0">
                <a:effectLst/>
                <a:latin typeface="+mn-lt"/>
                <a:ea typeface="+mn-ea"/>
                <a:cs typeface="+mn-cs"/>
              </a:rPr>
              <a:t>Preprocessing method from the available list</a:t>
            </a:r>
            <a:endParaRPr lang="en-US" sz="1200" dirty="0">
              <a:latin typeface="Times New Roman" panose="02020603050405020304" pitchFamily="18" charset="0"/>
              <a:cs typeface="Times New Roman" panose="02020603050405020304" pitchFamily="18" charset="0"/>
            </a:endParaRPr>
          </a:p>
        </p:txBody>
      </p:sp>
      <p:pic>
        <p:nvPicPr>
          <p:cNvPr id="6" name="Picture 5" descr="A screenshot of a computer&#10;&#10;AI-generated content may be incorrect.">
            <a:extLst>
              <a:ext uri="{FF2B5EF4-FFF2-40B4-BE49-F238E27FC236}">
                <a16:creationId xmlns:a16="http://schemas.microsoft.com/office/drawing/2014/main" id="{D80C8E62-85D1-928A-620A-259D0CDEFC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3840" y="920796"/>
            <a:ext cx="7731002" cy="4245883"/>
          </a:xfrm>
          <a:prstGeom prst="rect">
            <a:avLst/>
          </a:prstGeom>
        </p:spPr>
      </p:pic>
      <p:sp>
        <p:nvSpPr>
          <p:cNvPr id="10" name="TextBox 9">
            <a:extLst>
              <a:ext uri="{FF2B5EF4-FFF2-40B4-BE49-F238E27FC236}">
                <a16:creationId xmlns:a16="http://schemas.microsoft.com/office/drawing/2014/main" id="{E48A8B7A-E7E1-5ECA-76A7-F34F5EA1FD1E}"/>
              </a:ext>
            </a:extLst>
          </p:cNvPr>
          <p:cNvSpPr txBox="1"/>
          <p:nvPr/>
        </p:nvSpPr>
        <p:spPr>
          <a:xfrm flipH="1">
            <a:off x="8546708" y="5605830"/>
            <a:ext cx="3325996" cy="738664"/>
          </a:xfrm>
          <a:prstGeom prst="rect">
            <a:avLst/>
          </a:prstGeom>
          <a:noFill/>
        </p:spPr>
        <p:txBody>
          <a:bodyPr wrap="square" rtlCol="0">
            <a:spAutoFit/>
          </a:bodyPr>
          <a:lstStyle/>
          <a:p>
            <a:pPr algn="just">
              <a:spcAft>
                <a:spcPts val="600"/>
              </a:spcAft>
            </a:pPr>
            <a:r>
              <a:rPr lang="en-US" sz="1400" dirty="0"/>
              <a:t>A</a:t>
            </a:r>
            <a:r>
              <a:rPr lang="en-US" sz="1400" kern="1200" dirty="0">
                <a:effectLst/>
                <a:latin typeface="+mn-lt"/>
                <a:ea typeface="+mn-ea"/>
                <a:cs typeface="+mn-cs"/>
              </a:rPr>
              <a:t> progress bar is displayed on the screen to know the status of  the processing with the elapsed duration.</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44148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C0CBF91-D1B0-A73D-2051-EDE76FE981C9}"/>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B421752-89EF-DEE1-AE26-FF5179F557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2043613-8545-68F9-73E0-1BA18A842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98D862-BAC0-EB18-B372-B72465B28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A8BB3AF-F001-D543-6DF5-ADE66172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FEECDC1-BF7C-A7EC-F5AB-A0A5E115F4B6}"/>
              </a:ext>
            </a:extLst>
          </p:cNvPr>
          <p:cNvSpPr txBox="1"/>
          <p:nvPr/>
        </p:nvSpPr>
        <p:spPr>
          <a:xfrm>
            <a:off x="111217" y="6523979"/>
            <a:ext cx="6099462" cy="276999"/>
          </a:xfrm>
          <a:prstGeom prst="rect">
            <a:avLst/>
          </a:prstGeom>
          <a:noFill/>
        </p:spPr>
        <p:txBody>
          <a:bodyPr wrap="square">
            <a:spAutoFit/>
          </a:bodyPr>
          <a:lstStyle/>
          <a:p>
            <a:pPr marL="0" marR="0" algn="ctr">
              <a:spcBef>
                <a:spcPts val="0"/>
              </a:spcBef>
              <a:spcAft>
                <a:spcPts val="0"/>
              </a:spcAft>
            </a:pPr>
            <a:r>
              <a:rPr lang="en-US" sz="1200" dirty="0">
                <a:effectLst/>
                <a:latin typeface="Times New Roman" panose="02020603050405020304" pitchFamily="18" charset="0"/>
                <a:ea typeface="SimSun" panose="02010600030101010101" pitchFamily="2" charset="-122"/>
              </a:rPr>
              <a:t>Figure. 7.2: The extracted text from the image with best preprocessing method</a:t>
            </a:r>
          </a:p>
        </p:txBody>
      </p:sp>
      <p:sp>
        <p:nvSpPr>
          <p:cNvPr id="15" name="TextBox 14">
            <a:extLst>
              <a:ext uri="{FF2B5EF4-FFF2-40B4-BE49-F238E27FC236}">
                <a16:creationId xmlns:a16="http://schemas.microsoft.com/office/drawing/2014/main" id="{B6755681-C630-46A8-5B44-0EB470E4183F}"/>
              </a:ext>
            </a:extLst>
          </p:cNvPr>
          <p:cNvSpPr txBox="1"/>
          <p:nvPr/>
        </p:nvSpPr>
        <p:spPr>
          <a:xfrm>
            <a:off x="7466273" y="3150258"/>
            <a:ext cx="2320793" cy="278742"/>
          </a:xfrm>
          <a:prstGeom prst="rect">
            <a:avLst/>
          </a:prstGeom>
          <a:noFill/>
        </p:spPr>
        <p:txBody>
          <a:bodyPr wrap="square">
            <a:spAutoFit/>
          </a:bodyPr>
          <a:lstStyle/>
          <a:p>
            <a:pPr marL="0" marR="0" algn="ctr">
              <a:spcBef>
                <a:spcPts val="0"/>
              </a:spcBef>
              <a:spcAft>
                <a:spcPts val="0"/>
              </a:spcAft>
            </a:pPr>
            <a:r>
              <a:rPr lang="en-US" sz="1200" dirty="0">
                <a:effectLst/>
                <a:latin typeface="Times New Roman" panose="02020603050405020304" pitchFamily="18" charset="0"/>
                <a:ea typeface="SimSun" panose="02010600030101010101" pitchFamily="2" charset="-122"/>
              </a:rPr>
              <a:t>Figure. 7.3: Input Image 1 </a:t>
            </a:r>
          </a:p>
        </p:txBody>
      </p:sp>
      <p:pic>
        <p:nvPicPr>
          <p:cNvPr id="2" name="image5.png">
            <a:extLst>
              <a:ext uri="{FF2B5EF4-FFF2-40B4-BE49-F238E27FC236}">
                <a16:creationId xmlns:a16="http://schemas.microsoft.com/office/drawing/2014/main" id="{9BBF2521-47D7-C582-B748-2931BCFE87B7}"/>
              </a:ext>
            </a:extLst>
          </p:cNvPr>
          <p:cNvPicPr>
            <a:picLocks noChangeAspect="1"/>
          </p:cNvPicPr>
          <p:nvPr/>
        </p:nvPicPr>
        <p:blipFill>
          <a:blip r:embed="rId2"/>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5" name="Picture 4">
            <a:extLst>
              <a:ext uri="{FF2B5EF4-FFF2-40B4-BE49-F238E27FC236}">
                <a16:creationId xmlns:a16="http://schemas.microsoft.com/office/drawing/2014/main" id="{7BF783CA-40B7-CE67-BDDB-981348DAAE3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0368" y="1699975"/>
            <a:ext cx="5401161" cy="4777424"/>
          </a:xfrm>
          <a:prstGeom prst="rect">
            <a:avLst/>
          </a:prstGeom>
        </p:spPr>
      </p:pic>
      <p:pic>
        <p:nvPicPr>
          <p:cNvPr id="11" name="Picture 10" descr="A black and white text&#10;&#10;AI-generated content may be incorrect.">
            <a:extLst>
              <a:ext uri="{FF2B5EF4-FFF2-40B4-BE49-F238E27FC236}">
                <a16:creationId xmlns:a16="http://schemas.microsoft.com/office/drawing/2014/main" id="{E675AE09-4E7D-1B77-DAA0-36D32662C9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9523" y="3489110"/>
            <a:ext cx="3515845" cy="2757526"/>
          </a:xfrm>
          <a:prstGeom prst="rect">
            <a:avLst/>
          </a:prstGeom>
        </p:spPr>
      </p:pic>
      <p:pic>
        <p:nvPicPr>
          <p:cNvPr id="19" name="Picture 18" descr="A close-up of a sign&#10;&#10;AI-generated content may be incorrect.">
            <a:extLst>
              <a:ext uri="{FF2B5EF4-FFF2-40B4-BE49-F238E27FC236}">
                <a16:creationId xmlns:a16="http://schemas.microsoft.com/office/drawing/2014/main" id="{8DEA9C2B-3205-964C-DF31-74C78416F8B3}"/>
              </a:ext>
            </a:extLst>
          </p:cNvPr>
          <p:cNvPicPr>
            <a:picLocks noChangeAspect="1"/>
          </p:cNvPicPr>
          <p:nvPr/>
        </p:nvPicPr>
        <p:blipFill>
          <a:blip r:embed="rId5">
            <a:extLst>
              <a:ext uri="{28A0092B-C50C-407E-A947-70E740481C1C}">
                <a14:useLocalDpi xmlns:a14="http://schemas.microsoft.com/office/drawing/2010/main" val="0"/>
              </a:ext>
            </a:extLst>
          </a:blip>
          <a:srcRect r="30803"/>
          <a:stretch/>
        </p:blipFill>
        <p:spPr>
          <a:xfrm>
            <a:off x="6989523" y="1805348"/>
            <a:ext cx="3254687" cy="1302670"/>
          </a:xfrm>
          <a:prstGeom prst="rect">
            <a:avLst/>
          </a:prstGeom>
        </p:spPr>
      </p:pic>
      <p:sp>
        <p:nvSpPr>
          <p:cNvPr id="3" name="TextBox 2">
            <a:extLst>
              <a:ext uri="{FF2B5EF4-FFF2-40B4-BE49-F238E27FC236}">
                <a16:creationId xmlns:a16="http://schemas.microsoft.com/office/drawing/2014/main" id="{F620F2C3-AB60-0003-E190-98A3F8268241}"/>
              </a:ext>
            </a:extLst>
          </p:cNvPr>
          <p:cNvSpPr txBox="1"/>
          <p:nvPr/>
        </p:nvSpPr>
        <p:spPr>
          <a:xfrm>
            <a:off x="7456469" y="5967894"/>
            <a:ext cx="2320793" cy="278742"/>
          </a:xfrm>
          <a:prstGeom prst="rect">
            <a:avLst/>
          </a:prstGeom>
          <a:noFill/>
        </p:spPr>
        <p:txBody>
          <a:bodyPr wrap="square">
            <a:spAutoFit/>
          </a:bodyPr>
          <a:lstStyle/>
          <a:p>
            <a:pPr marL="0" marR="0" algn="ctr">
              <a:spcBef>
                <a:spcPts val="0"/>
              </a:spcBef>
              <a:spcAft>
                <a:spcPts val="0"/>
              </a:spcAft>
            </a:pPr>
            <a:r>
              <a:rPr lang="en-US" sz="1200" dirty="0">
                <a:effectLst/>
                <a:latin typeface="Times New Roman" panose="02020603050405020304" pitchFamily="18" charset="0"/>
                <a:ea typeface="SimSun" panose="02010600030101010101" pitchFamily="2" charset="-122"/>
              </a:rPr>
              <a:t>Figure. 7.4: Input Image 2 </a:t>
            </a:r>
          </a:p>
        </p:txBody>
      </p:sp>
      <p:sp>
        <p:nvSpPr>
          <p:cNvPr id="12" name="Multiply 11">
            <a:hlinkClick r:id="rId6" action="ppaction://hlinksldjump"/>
            <a:extLst>
              <a:ext uri="{FF2B5EF4-FFF2-40B4-BE49-F238E27FC236}">
                <a16:creationId xmlns:a16="http://schemas.microsoft.com/office/drawing/2014/main" id="{3AADEDCE-FD0B-4C96-00EB-71B49E4678DF}"/>
              </a:ext>
            </a:extLst>
          </p:cNvPr>
          <p:cNvSpPr/>
          <p:nvPr/>
        </p:nvSpPr>
        <p:spPr>
          <a:xfrm>
            <a:off x="11874842" y="6660292"/>
            <a:ext cx="184439" cy="140687"/>
          </a:xfrm>
          <a:prstGeom prst="mathMultiply">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 name="Title 1">
            <a:extLst>
              <a:ext uri="{FF2B5EF4-FFF2-40B4-BE49-F238E27FC236}">
                <a16:creationId xmlns:a16="http://schemas.microsoft.com/office/drawing/2014/main" id="{270516A4-4EE6-F1AD-F32E-9CC290D9C9A4}"/>
              </a:ext>
            </a:extLst>
          </p:cNvPr>
          <p:cNvSpPr txBox="1"/>
          <p:nvPr/>
        </p:nvSpPr>
        <p:spPr>
          <a:xfrm>
            <a:off x="1371599" y="294538"/>
            <a:ext cx="9895951" cy="1033669"/>
          </a:xfrm>
          <a:prstGeom prst="rect">
            <a:avLst/>
          </a:prstGeom>
        </p:spPr>
        <p:txBody>
          <a:bodyPr vert="horz" lIns="91440" tIns="45720" rIns="91440" bIns="45720" rtlCol="0" anchor="ctr">
            <a:normAutofit/>
          </a:bodyPr>
          <a:lstStyle/>
          <a:p>
            <a:pPr fontAlgn="auto">
              <a:lnSpc>
                <a:spcPct val="90000"/>
              </a:lnSpc>
              <a:spcBef>
                <a:spcPct val="0"/>
              </a:spcBef>
              <a:spcAft>
                <a:spcPts val="600"/>
              </a:spcAft>
              <a:defRPr sz="1800" b="0" i="0" u="none" strike="noStrike" kern="0" cap="none" spc="0" baseline="0">
                <a:solidFill>
                  <a:srgbClr val="000000"/>
                </a:solidFill>
                <a:uFillTx/>
              </a:defRPr>
            </a:pPr>
            <a:r>
              <a:rPr lang="en-GB" sz="4000" dirty="0">
                <a:solidFill>
                  <a:schemeClr val="bg1"/>
                </a:solidFill>
                <a:latin typeface="+mj-lt"/>
              </a:rPr>
              <a:t>7. Output of Extracted Text in CLI</a:t>
            </a:r>
            <a:endParaRPr lang="en-US" sz="4000" kern="1200" dirty="0">
              <a:solidFill>
                <a:schemeClr val="bg1"/>
              </a:solidFill>
              <a:latin typeface="+mj-lt"/>
              <a:ea typeface="+mj-ea"/>
              <a:cs typeface="+mj-cs"/>
            </a:endParaRPr>
          </a:p>
        </p:txBody>
      </p:sp>
    </p:spTree>
    <p:extLst>
      <p:ext uri="{BB962C8B-B14F-4D97-AF65-F5344CB8AC3E}">
        <p14:creationId xmlns:p14="http://schemas.microsoft.com/office/powerpoint/2010/main" val="21451587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EA2C87D-6FB8-9592-7DA3-353D3D1EF058}"/>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E7C0C26-C65F-0F03-60BB-22B75030C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4DD6582-6DB8-E683-D040-234E27EC4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AA7F99C-58E8-B8F5-A3CC-09E87953F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4D0949D-7A31-2094-BAB5-F8EEC9B0A7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7EDAA88-BD80-8EF8-C5A3-A76B09EF9894}"/>
              </a:ext>
            </a:extLst>
          </p:cNvPr>
          <p:cNvSpPr txBox="1"/>
          <p:nvPr/>
        </p:nvSpPr>
        <p:spPr>
          <a:xfrm>
            <a:off x="2517403" y="5069382"/>
            <a:ext cx="6099462" cy="276999"/>
          </a:xfrm>
          <a:prstGeom prst="rect">
            <a:avLst/>
          </a:prstGeom>
          <a:noFill/>
        </p:spPr>
        <p:txBody>
          <a:bodyPr wrap="square">
            <a:spAutoFit/>
          </a:bodyPr>
          <a:lstStyle/>
          <a:p>
            <a:pPr marL="0" marR="0" algn="ctr">
              <a:spcBef>
                <a:spcPts val="0"/>
              </a:spcBef>
              <a:spcAft>
                <a:spcPts val="0"/>
              </a:spcAft>
            </a:pPr>
            <a:r>
              <a:rPr lang="en-US" sz="1200" dirty="0">
                <a:effectLst/>
                <a:latin typeface="Times New Roman" panose="02020603050405020304" pitchFamily="18" charset="0"/>
                <a:ea typeface="SimSun" panose="02010600030101010101" pitchFamily="2" charset="-122"/>
              </a:rPr>
              <a:t>Figure. 7.5: Summary in CLI</a:t>
            </a:r>
          </a:p>
        </p:txBody>
      </p:sp>
      <p:pic>
        <p:nvPicPr>
          <p:cNvPr id="2" name="image5.png">
            <a:extLst>
              <a:ext uri="{FF2B5EF4-FFF2-40B4-BE49-F238E27FC236}">
                <a16:creationId xmlns:a16="http://schemas.microsoft.com/office/drawing/2014/main" id="{0523485E-2D81-D0F3-8049-5969FEA494A9}"/>
              </a:ext>
            </a:extLst>
          </p:cNvPr>
          <p:cNvPicPr>
            <a:picLocks noChangeAspect="1"/>
          </p:cNvPicPr>
          <p:nvPr/>
        </p:nvPicPr>
        <p:blipFill>
          <a:blip r:embed="rId2"/>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12" name="Multiply 11">
            <a:hlinkClick r:id="rId3" action="ppaction://hlinksldjump"/>
            <a:extLst>
              <a:ext uri="{FF2B5EF4-FFF2-40B4-BE49-F238E27FC236}">
                <a16:creationId xmlns:a16="http://schemas.microsoft.com/office/drawing/2014/main" id="{6746FB41-9025-CA87-097F-4FDA25E9B01C}"/>
              </a:ext>
            </a:extLst>
          </p:cNvPr>
          <p:cNvSpPr/>
          <p:nvPr/>
        </p:nvSpPr>
        <p:spPr>
          <a:xfrm>
            <a:off x="11874842" y="6660292"/>
            <a:ext cx="184439" cy="140687"/>
          </a:xfrm>
          <a:prstGeom prst="mathMultiply">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8" name="Picture 7" descr="A screenshot of a computer&#10;&#10;AI-generated content may be incorrect.">
            <a:extLst>
              <a:ext uri="{FF2B5EF4-FFF2-40B4-BE49-F238E27FC236}">
                <a16:creationId xmlns:a16="http://schemas.microsoft.com/office/drawing/2014/main" id="{9B5914B7-90C4-BB17-7C00-4035E9E702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00" y="1898650"/>
            <a:ext cx="10693140" cy="3003550"/>
          </a:xfrm>
          <a:prstGeom prst="rect">
            <a:avLst/>
          </a:prstGeom>
        </p:spPr>
      </p:pic>
      <p:sp>
        <p:nvSpPr>
          <p:cNvPr id="9" name="Title 1">
            <a:extLst>
              <a:ext uri="{FF2B5EF4-FFF2-40B4-BE49-F238E27FC236}">
                <a16:creationId xmlns:a16="http://schemas.microsoft.com/office/drawing/2014/main" id="{4BB76816-F1CE-54E4-F931-53699B12CC84}"/>
              </a:ext>
            </a:extLst>
          </p:cNvPr>
          <p:cNvSpPr txBox="1"/>
          <p:nvPr/>
        </p:nvSpPr>
        <p:spPr>
          <a:xfrm>
            <a:off x="1371599" y="294538"/>
            <a:ext cx="9895951" cy="1033669"/>
          </a:xfrm>
          <a:prstGeom prst="rect">
            <a:avLst/>
          </a:prstGeom>
        </p:spPr>
        <p:txBody>
          <a:bodyPr vert="horz" lIns="91440" tIns="45720" rIns="91440" bIns="45720" rtlCol="0" anchor="ctr">
            <a:normAutofit/>
          </a:bodyPr>
          <a:lstStyle/>
          <a:p>
            <a:pPr fontAlgn="auto">
              <a:lnSpc>
                <a:spcPct val="90000"/>
              </a:lnSpc>
              <a:spcBef>
                <a:spcPct val="0"/>
              </a:spcBef>
              <a:spcAft>
                <a:spcPts val="600"/>
              </a:spcAft>
              <a:defRPr sz="1800" b="0" i="0" u="none" strike="noStrike" kern="0" cap="none" spc="0" baseline="0">
                <a:solidFill>
                  <a:srgbClr val="000000"/>
                </a:solidFill>
                <a:uFillTx/>
              </a:defRPr>
            </a:pPr>
            <a:r>
              <a:rPr lang="en-GB" sz="4000" dirty="0">
                <a:solidFill>
                  <a:schemeClr val="bg1"/>
                </a:solidFill>
                <a:latin typeface="+mj-lt"/>
              </a:rPr>
              <a:t>7. Displaying Summary in CLI</a:t>
            </a:r>
            <a:endParaRPr lang="en-US" sz="4000" kern="1200" dirty="0">
              <a:solidFill>
                <a:schemeClr val="bg1"/>
              </a:solidFill>
              <a:latin typeface="+mj-lt"/>
              <a:ea typeface="+mj-ea"/>
              <a:cs typeface="+mj-cs"/>
            </a:endParaRPr>
          </a:p>
        </p:txBody>
      </p:sp>
    </p:spTree>
    <p:extLst>
      <p:ext uri="{BB962C8B-B14F-4D97-AF65-F5344CB8AC3E}">
        <p14:creationId xmlns:p14="http://schemas.microsoft.com/office/powerpoint/2010/main" val="6450698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Title 1">
            <a:extLst>
              <a:ext uri="{FF2B5EF4-FFF2-40B4-BE49-F238E27FC236}">
                <a16:creationId xmlns:a16="http://schemas.microsoft.com/office/drawing/2014/main" id="{BC2F58C1-BAAF-FB58-7F69-9F58874C40B1}"/>
              </a:ext>
            </a:extLst>
          </p:cNvPr>
          <p:cNvSpPr txBox="1"/>
          <p:nvPr/>
        </p:nvSpPr>
        <p:spPr>
          <a:xfrm>
            <a:off x="660041" y="2767106"/>
            <a:ext cx="2880828" cy="3071906"/>
          </a:xfrm>
          <a:prstGeom prst="rect">
            <a:avLst/>
          </a:prstGeom>
        </p:spPr>
        <p:txBody>
          <a:bodyPr vert="horz" lIns="91440" tIns="45720" rIns="91440" bIns="45720" rtlCol="0" anchor="t">
            <a:normAutofit/>
          </a:bodyPr>
          <a:lstStyle/>
          <a:p>
            <a:pPr fontAlgn="auto">
              <a:lnSpc>
                <a:spcPct val="90000"/>
              </a:lnSpc>
              <a:spcBef>
                <a:spcPct val="0"/>
              </a:spcBef>
              <a:spcAft>
                <a:spcPts val="600"/>
              </a:spcAft>
              <a:defRPr sz="1800" b="0" i="0" u="none" strike="noStrike" kern="0" cap="none" spc="0" baseline="0">
                <a:solidFill>
                  <a:srgbClr val="000000"/>
                </a:solidFill>
                <a:uFillTx/>
              </a:defRPr>
            </a:pPr>
            <a:r>
              <a:rPr lang="en-US" sz="4000" dirty="0">
                <a:solidFill>
                  <a:srgbClr val="FFFFFF"/>
                </a:solidFill>
                <a:latin typeface="+mj-lt"/>
                <a:ea typeface="+mj-ea"/>
                <a:cs typeface="+mj-cs"/>
              </a:rPr>
              <a:t>7</a:t>
            </a:r>
            <a:r>
              <a:rPr lang="en-US" sz="4000" kern="1200" dirty="0">
                <a:solidFill>
                  <a:srgbClr val="FFFFFF"/>
                </a:solidFill>
                <a:latin typeface="+mj-lt"/>
                <a:ea typeface="+mj-ea"/>
                <a:cs typeface="+mj-cs"/>
              </a:rPr>
              <a:t>. Input in GUI Screen</a:t>
            </a:r>
          </a:p>
        </p:txBody>
      </p:sp>
      <p:sp>
        <p:nvSpPr>
          <p:cNvPr id="4" name="TextBox 3">
            <a:extLst>
              <a:ext uri="{FF2B5EF4-FFF2-40B4-BE49-F238E27FC236}">
                <a16:creationId xmlns:a16="http://schemas.microsoft.com/office/drawing/2014/main" id="{FDA0B5CA-3699-4588-3E63-B6505DE823C3}"/>
              </a:ext>
            </a:extLst>
          </p:cNvPr>
          <p:cNvSpPr txBox="1"/>
          <p:nvPr/>
        </p:nvSpPr>
        <p:spPr>
          <a:xfrm>
            <a:off x="5189212" y="6252913"/>
            <a:ext cx="3078315" cy="346431"/>
          </a:xfrm>
          <a:prstGeom prst="rect">
            <a:avLst/>
          </a:prstGeom>
        </p:spPr>
        <p:txBody>
          <a:bodyPr vert="horz" lIns="91440" tIns="45720" rIns="91440" bIns="45720" rtlCol="0" anchor="b">
            <a:normAutofit/>
          </a:bodyPr>
          <a:lstStyle/>
          <a:p>
            <a:pPr marR="0">
              <a:lnSpc>
                <a:spcPct val="90000"/>
              </a:lnSpc>
              <a:spcBef>
                <a:spcPts val="1000"/>
              </a:spcBef>
              <a:spcAft>
                <a:spcPts val="0"/>
              </a:spcAft>
            </a:pPr>
            <a:r>
              <a:rPr lang="en-US" sz="1050" kern="1200" dirty="0">
                <a:effectLst/>
                <a:latin typeface="+mn-lt"/>
                <a:ea typeface="+mn-ea"/>
                <a:cs typeface="+mn-cs"/>
              </a:rPr>
              <a:t>Figure. 7.6: User Input Preprocessing methods</a:t>
            </a:r>
          </a:p>
        </p:txBody>
      </p:sp>
      <p:pic>
        <p:nvPicPr>
          <p:cNvPr id="9" name="Picture 8" descr="A screenshot of a computer&#10;&#10;AI-generated content may be incorrect.">
            <a:extLst>
              <a:ext uri="{FF2B5EF4-FFF2-40B4-BE49-F238E27FC236}">
                <a16:creationId xmlns:a16="http://schemas.microsoft.com/office/drawing/2014/main" id="{289EA15D-D22D-B7DD-3156-62A50A44B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545" y="806824"/>
            <a:ext cx="5049651" cy="5533866"/>
          </a:xfrm>
          <a:prstGeom prst="rect">
            <a:avLst/>
          </a:prstGeom>
        </p:spPr>
      </p:pic>
      <p:pic>
        <p:nvPicPr>
          <p:cNvPr id="2" name="image5.png">
            <a:extLst>
              <a:ext uri="{FF2B5EF4-FFF2-40B4-BE49-F238E27FC236}">
                <a16:creationId xmlns:a16="http://schemas.microsoft.com/office/drawing/2014/main" id="{00BCC049-B3DC-F376-9C75-C416480AC4C8}"/>
              </a:ext>
            </a:extLst>
          </p:cNvPr>
          <p:cNvPicPr>
            <a:picLocks noChangeAspect="1"/>
          </p:cNvPicPr>
          <p:nvPr/>
        </p:nvPicPr>
        <p:blipFill>
          <a:blip r:embed="rId3"/>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3" name="TextBox 2">
            <a:extLst>
              <a:ext uri="{FF2B5EF4-FFF2-40B4-BE49-F238E27FC236}">
                <a16:creationId xmlns:a16="http://schemas.microsoft.com/office/drawing/2014/main" id="{D887BDD6-70B7-7620-527A-0FB62B7CAA69}"/>
              </a:ext>
            </a:extLst>
          </p:cNvPr>
          <p:cNvSpPr txBox="1"/>
          <p:nvPr/>
        </p:nvSpPr>
        <p:spPr>
          <a:xfrm flipH="1">
            <a:off x="9474712" y="1511654"/>
            <a:ext cx="2166558" cy="1677382"/>
          </a:xfrm>
          <a:prstGeom prst="rect">
            <a:avLst/>
          </a:prstGeom>
          <a:noFill/>
        </p:spPr>
        <p:txBody>
          <a:bodyPr wrap="square" rtlCol="0">
            <a:spAutoFit/>
          </a:bodyPr>
          <a:lstStyle/>
          <a:p>
            <a:pPr algn="just">
              <a:spcAft>
                <a:spcPts val="600"/>
              </a:spcAft>
            </a:pPr>
            <a:r>
              <a:rPr lang="en-US" sz="1600" kern="1200" dirty="0">
                <a:effectLst/>
                <a:latin typeface="+mn-lt"/>
                <a:ea typeface="+mn-ea"/>
                <a:cs typeface="+mn-cs"/>
              </a:rPr>
              <a:t>User is provided with options to select the </a:t>
            </a:r>
          </a:p>
          <a:p>
            <a:pPr marL="285750" indent="-285750" algn="just">
              <a:spcAft>
                <a:spcPts val="600"/>
              </a:spcAft>
              <a:buFont typeface="Arial" panose="020B0604020202020204" pitchFamily="34" charset="0"/>
              <a:buChar char="•"/>
            </a:pPr>
            <a:r>
              <a:rPr lang="en-US" sz="1400" dirty="0"/>
              <a:t>Input folder</a:t>
            </a:r>
          </a:p>
          <a:p>
            <a:pPr marL="285750" indent="-285750" algn="just">
              <a:spcAft>
                <a:spcPts val="600"/>
              </a:spcAft>
              <a:buFont typeface="Arial" panose="020B0604020202020204" pitchFamily="34" charset="0"/>
              <a:buChar char="•"/>
            </a:pPr>
            <a:r>
              <a:rPr lang="en-US" sz="1400" dirty="0"/>
              <a:t>Output folder</a:t>
            </a:r>
          </a:p>
          <a:p>
            <a:pPr marL="285750" indent="-285750" algn="just">
              <a:spcAft>
                <a:spcPts val="600"/>
              </a:spcAft>
              <a:buFont typeface="Arial" panose="020B0604020202020204" pitchFamily="34" charset="0"/>
              <a:buChar char="•"/>
            </a:pPr>
            <a:r>
              <a:rPr lang="en-US" sz="1400" kern="1200" dirty="0">
                <a:effectLst/>
                <a:latin typeface="+mn-lt"/>
                <a:ea typeface="+mn-ea"/>
                <a:cs typeface="+mn-cs"/>
              </a:rPr>
              <a:t>Preprocessing method from the available list</a:t>
            </a:r>
            <a:endParaRPr lang="en-US" sz="1400" dirty="0">
              <a:latin typeface="Times New Roman" panose="02020603050405020304" pitchFamily="18" charset="0"/>
              <a:cs typeface="Times New Roman" panose="02020603050405020304" pitchFamily="18" charset="0"/>
            </a:endParaRPr>
          </a:p>
        </p:txBody>
      </p:sp>
      <p:sp>
        <p:nvSpPr>
          <p:cNvPr id="5" name="Multiply 4">
            <a:hlinkClick r:id="rId4" action="ppaction://hlinksldjump"/>
            <a:extLst>
              <a:ext uri="{FF2B5EF4-FFF2-40B4-BE49-F238E27FC236}">
                <a16:creationId xmlns:a16="http://schemas.microsoft.com/office/drawing/2014/main" id="{3CA6E3A7-1A60-4842-EE65-CD0AF2855E25}"/>
              </a:ext>
            </a:extLst>
          </p:cNvPr>
          <p:cNvSpPr/>
          <p:nvPr/>
        </p:nvSpPr>
        <p:spPr>
          <a:xfrm>
            <a:off x="11874842" y="6660292"/>
            <a:ext cx="184439" cy="140687"/>
          </a:xfrm>
          <a:prstGeom prst="mathMultiply">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952060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496BC39-04EC-1C9A-D037-B6E2D719105B}"/>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81956C0-C5EE-3E6A-022B-E2FA34BC10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D1F28A7-CE47-DB58-105C-90CA118E48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A161E44-29D8-FC92-B044-7E11C2E51D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7CF9AEB-6001-5C87-9E04-112D47F2D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B4C589D-8B07-0D0F-1C83-3330105BED2B}"/>
              </a:ext>
            </a:extLst>
          </p:cNvPr>
          <p:cNvSpPr txBox="1"/>
          <p:nvPr/>
        </p:nvSpPr>
        <p:spPr>
          <a:xfrm>
            <a:off x="2729101" y="6331220"/>
            <a:ext cx="2320793" cy="278742"/>
          </a:xfrm>
          <a:prstGeom prst="rect">
            <a:avLst/>
          </a:prstGeom>
          <a:noFill/>
        </p:spPr>
        <p:txBody>
          <a:bodyPr wrap="square">
            <a:spAutoFit/>
          </a:bodyPr>
          <a:lstStyle/>
          <a:p>
            <a:pPr marL="0" marR="0" algn="ctr">
              <a:spcBef>
                <a:spcPts val="0"/>
              </a:spcBef>
              <a:spcAft>
                <a:spcPts val="0"/>
              </a:spcAft>
            </a:pPr>
            <a:r>
              <a:rPr lang="en-US" sz="1200" dirty="0">
                <a:effectLst/>
                <a:latin typeface="Times New Roman" panose="02020603050405020304" pitchFamily="18" charset="0"/>
                <a:ea typeface="SimSun" panose="02010600030101010101" pitchFamily="2" charset="-122"/>
              </a:rPr>
              <a:t>Figure. 7.</a:t>
            </a:r>
            <a:r>
              <a:rPr lang="en-US" sz="1200" dirty="0">
                <a:latin typeface="Times New Roman" panose="02020603050405020304" pitchFamily="18" charset="0"/>
                <a:ea typeface="SimSun" panose="02010600030101010101" pitchFamily="2" charset="-122"/>
              </a:rPr>
              <a:t>8</a:t>
            </a:r>
            <a:r>
              <a:rPr lang="en-US" sz="1200" dirty="0">
                <a:effectLst/>
                <a:latin typeface="Times New Roman" panose="02020603050405020304" pitchFamily="18" charset="0"/>
                <a:ea typeface="SimSun" panose="02010600030101010101" pitchFamily="2" charset="-122"/>
              </a:rPr>
              <a:t>: Gui Output </a:t>
            </a:r>
          </a:p>
        </p:txBody>
      </p:sp>
      <p:pic>
        <p:nvPicPr>
          <p:cNvPr id="2" name="image5.png">
            <a:extLst>
              <a:ext uri="{FF2B5EF4-FFF2-40B4-BE49-F238E27FC236}">
                <a16:creationId xmlns:a16="http://schemas.microsoft.com/office/drawing/2014/main" id="{0A2FACCE-DD1D-DC32-9258-73BA738C4C40}"/>
              </a:ext>
            </a:extLst>
          </p:cNvPr>
          <p:cNvPicPr>
            <a:picLocks noChangeAspect="1"/>
          </p:cNvPicPr>
          <p:nvPr/>
        </p:nvPicPr>
        <p:blipFill>
          <a:blip r:embed="rId2"/>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3" name="TextBox 2">
            <a:extLst>
              <a:ext uri="{FF2B5EF4-FFF2-40B4-BE49-F238E27FC236}">
                <a16:creationId xmlns:a16="http://schemas.microsoft.com/office/drawing/2014/main" id="{9680E5D7-0AB3-6188-6A11-EEF2F9F9C79B}"/>
              </a:ext>
            </a:extLst>
          </p:cNvPr>
          <p:cNvSpPr txBox="1"/>
          <p:nvPr/>
        </p:nvSpPr>
        <p:spPr>
          <a:xfrm>
            <a:off x="8810367" y="6331220"/>
            <a:ext cx="2320793" cy="278742"/>
          </a:xfrm>
          <a:prstGeom prst="rect">
            <a:avLst/>
          </a:prstGeom>
          <a:noFill/>
        </p:spPr>
        <p:txBody>
          <a:bodyPr wrap="square">
            <a:spAutoFit/>
          </a:bodyPr>
          <a:lstStyle/>
          <a:p>
            <a:pPr marL="0" marR="0" algn="ctr">
              <a:spcBef>
                <a:spcPts val="0"/>
              </a:spcBef>
              <a:spcAft>
                <a:spcPts val="0"/>
              </a:spcAft>
            </a:pPr>
            <a:r>
              <a:rPr lang="en-US" sz="1200" dirty="0">
                <a:effectLst/>
                <a:latin typeface="Times New Roman" panose="02020603050405020304" pitchFamily="18" charset="0"/>
                <a:ea typeface="SimSun" panose="02010600030101010101" pitchFamily="2" charset="-122"/>
              </a:rPr>
              <a:t>Figure. 7.7: Input Image 3 </a:t>
            </a:r>
          </a:p>
        </p:txBody>
      </p:sp>
      <p:sp>
        <p:nvSpPr>
          <p:cNvPr id="6" name="Content Placeholder 13">
            <a:extLst>
              <a:ext uri="{FF2B5EF4-FFF2-40B4-BE49-F238E27FC236}">
                <a16:creationId xmlns:a16="http://schemas.microsoft.com/office/drawing/2014/main" id="{557DC1B9-841A-CBBE-163C-C1D35A0D836E}"/>
              </a:ext>
            </a:extLst>
          </p:cNvPr>
          <p:cNvSpPr txBox="1">
            <a:spLocks/>
          </p:cNvSpPr>
          <p:nvPr/>
        </p:nvSpPr>
        <p:spPr>
          <a:xfrm>
            <a:off x="7959323" y="1878978"/>
            <a:ext cx="3579741" cy="109801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just">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There is an option on the graphical interface to navigate and open the generated files from the application</a:t>
            </a:r>
            <a:endParaRPr kumimoji="0" lang="en-GB" sz="4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indent="-285750" algn="just">
              <a:buFont typeface="Arial" panose="020B0604020202020204" pitchFamily="34" charset="0"/>
              <a:buChar char="•"/>
            </a:pPr>
            <a:endParaRPr lang="en-GB" sz="2000" dirty="0">
              <a:latin typeface="Times New Roman" panose="02020603050405020304" pitchFamily="18" charset="0"/>
              <a:cs typeface="Times New Roman" panose="02020603050405020304" pitchFamily="18" charset="0"/>
            </a:endParaRPr>
          </a:p>
        </p:txBody>
      </p:sp>
      <p:pic>
        <p:nvPicPr>
          <p:cNvPr id="10" name="Picture 9" descr="A screenshot of a computer&#10;&#10;AI-generated content may be incorrect.">
            <a:extLst>
              <a:ext uri="{FF2B5EF4-FFF2-40B4-BE49-F238E27FC236}">
                <a16:creationId xmlns:a16="http://schemas.microsoft.com/office/drawing/2014/main" id="{6C1B4278-EBBA-D3C4-A3A9-D0729CCF5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858" y="1811827"/>
            <a:ext cx="6818529" cy="4517746"/>
          </a:xfrm>
          <a:prstGeom prst="rect">
            <a:avLst/>
          </a:prstGeom>
        </p:spPr>
      </p:pic>
      <p:pic>
        <p:nvPicPr>
          <p:cNvPr id="12" name="Picture 11" descr="A close up of text&#10;&#10;AI-generated content may be incorrect.">
            <a:extLst>
              <a:ext uri="{FF2B5EF4-FFF2-40B4-BE49-F238E27FC236}">
                <a16:creationId xmlns:a16="http://schemas.microsoft.com/office/drawing/2014/main" id="{35E3A4F2-BCDF-CB5C-A5DC-9557916631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9345" y="2983655"/>
            <a:ext cx="2511816" cy="3345918"/>
          </a:xfrm>
          <a:prstGeom prst="rect">
            <a:avLst/>
          </a:prstGeom>
        </p:spPr>
      </p:pic>
      <p:sp>
        <p:nvSpPr>
          <p:cNvPr id="8" name="Multiply 7">
            <a:hlinkClick r:id="rId5" action="ppaction://hlinksldjump"/>
            <a:extLst>
              <a:ext uri="{FF2B5EF4-FFF2-40B4-BE49-F238E27FC236}">
                <a16:creationId xmlns:a16="http://schemas.microsoft.com/office/drawing/2014/main" id="{48C070F9-40A6-215F-1414-ABE0FAF0695E}"/>
              </a:ext>
            </a:extLst>
          </p:cNvPr>
          <p:cNvSpPr/>
          <p:nvPr/>
        </p:nvSpPr>
        <p:spPr>
          <a:xfrm>
            <a:off x="11874842" y="6660292"/>
            <a:ext cx="184439" cy="140687"/>
          </a:xfrm>
          <a:prstGeom prst="mathMultiply">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 name="Title 1">
            <a:extLst>
              <a:ext uri="{FF2B5EF4-FFF2-40B4-BE49-F238E27FC236}">
                <a16:creationId xmlns:a16="http://schemas.microsoft.com/office/drawing/2014/main" id="{D7D97E9A-1D7D-E6ED-17FD-F57640F018A2}"/>
              </a:ext>
            </a:extLst>
          </p:cNvPr>
          <p:cNvSpPr txBox="1"/>
          <p:nvPr/>
        </p:nvSpPr>
        <p:spPr>
          <a:xfrm>
            <a:off x="1371599" y="294538"/>
            <a:ext cx="9895951" cy="1033669"/>
          </a:xfrm>
          <a:prstGeom prst="rect">
            <a:avLst/>
          </a:prstGeom>
        </p:spPr>
        <p:txBody>
          <a:bodyPr vert="horz" lIns="91440" tIns="45720" rIns="91440" bIns="45720" rtlCol="0" anchor="ctr">
            <a:normAutofit/>
          </a:bodyPr>
          <a:lstStyle/>
          <a:p>
            <a:pPr fontAlgn="auto">
              <a:lnSpc>
                <a:spcPct val="90000"/>
              </a:lnSpc>
              <a:spcBef>
                <a:spcPct val="0"/>
              </a:spcBef>
              <a:spcAft>
                <a:spcPts val="600"/>
              </a:spcAft>
              <a:defRPr sz="1800" b="0" i="0" u="none" strike="noStrike" kern="0" cap="none" spc="0" baseline="0">
                <a:solidFill>
                  <a:srgbClr val="000000"/>
                </a:solidFill>
                <a:uFillTx/>
              </a:defRPr>
            </a:pPr>
            <a:r>
              <a:rPr lang="en-GB" sz="4000" dirty="0">
                <a:solidFill>
                  <a:schemeClr val="bg1"/>
                </a:solidFill>
                <a:latin typeface="+mj-lt"/>
                <a:cs typeface="Times New Roman" panose="02020603050405020304" pitchFamily="18" charset="0"/>
              </a:rPr>
              <a:t>7. Output of Extracted Text in GUI</a:t>
            </a:r>
            <a:endParaRPr lang="en-US" sz="4000" kern="1200" dirty="0">
              <a:solidFill>
                <a:schemeClr val="bg1"/>
              </a:solidFill>
              <a:latin typeface="+mj-lt"/>
              <a:ea typeface="+mj-ea"/>
              <a:cs typeface="Times New Roman" panose="02020603050405020304" pitchFamily="18" charset="0"/>
            </a:endParaRPr>
          </a:p>
        </p:txBody>
      </p:sp>
    </p:spTree>
    <p:extLst>
      <p:ext uri="{BB962C8B-B14F-4D97-AF65-F5344CB8AC3E}">
        <p14:creationId xmlns:p14="http://schemas.microsoft.com/office/powerpoint/2010/main" val="2002352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556C6C7-2A1E-4DDD-E7B7-DB42CEDB0F70}"/>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7E13A4A-E054-B38E-4C30-06BC126778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C28266E-1B72-2EAD-5DA7-B191534224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C30E26D-7BDD-971C-2765-29C74856F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D0B8E01-86B4-290E-41B9-EB41FAB71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A020E7D-C069-8D76-D48B-C99BE7BFB059}"/>
              </a:ext>
            </a:extLst>
          </p:cNvPr>
          <p:cNvSpPr txBox="1"/>
          <p:nvPr/>
        </p:nvSpPr>
        <p:spPr>
          <a:xfrm>
            <a:off x="2729101" y="6331220"/>
            <a:ext cx="2320793" cy="278742"/>
          </a:xfrm>
          <a:prstGeom prst="rect">
            <a:avLst/>
          </a:prstGeom>
          <a:noFill/>
        </p:spPr>
        <p:txBody>
          <a:bodyPr wrap="square">
            <a:spAutoFit/>
          </a:bodyPr>
          <a:lstStyle/>
          <a:p>
            <a:pPr marL="0" marR="0" algn="ctr">
              <a:spcBef>
                <a:spcPts val="0"/>
              </a:spcBef>
              <a:spcAft>
                <a:spcPts val="0"/>
              </a:spcAft>
            </a:pPr>
            <a:r>
              <a:rPr lang="en-US" sz="1200" dirty="0">
                <a:effectLst/>
                <a:latin typeface="Times New Roman" panose="02020603050405020304" pitchFamily="18" charset="0"/>
                <a:ea typeface="SimSun" panose="02010600030101010101" pitchFamily="2" charset="-122"/>
              </a:rPr>
              <a:t>Figure. 7.9: Summary in GUI</a:t>
            </a:r>
          </a:p>
        </p:txBody>
      </p:sp>
      <p:pic>
        <p:nvPicPr>
          <p:cNvPr id="2" name="image5.png">
            <a:extLst>
              <a:ext uri="{FF2B5EF4-FFF2-40B4-BE49-F238E27FC236}">
                <a16:creationId xmlns:a16="http://schemas.microsoft.com/office/drawing/2014/main" id="{E857DE12-6165-EECD-B45E-AF133A60B3EC}"/>
              </a:ext>
            </a:extLst>
          </p:cNvPr>
          <p:cNvPicPr>
            <a:picLocks noChangeAspect="1"/>
          </p:cNvPicPr>
          <p:nvPr/>
        </p:nvPicPr>
        <p:blipFill>
          <a:blip r:embed="rId2"/>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6" name="Content Placeholder 13">
            <a:extLst>
              <a:ext uri="{FF2B5EF4-FFF2-40B4-BE49-F238E27FC236}">
                <a16:creationId xmlns:a16="http://schemas.microsoft.com/office/drawing/2014/main" id="{2E7477AD-0130-0955-D5D6-9860CDA8F258}"/>
              </a:ext>
            </a:extLst>
          </p:cNvPr>
          <p:cNvSpPr txBox="1">
            <a:spLocks/>
          </p:cNvSpPr>
          <p:nvPr/>
        </p:nvSpPr>
        <p:spPr>
          <a:xfrm>
            <a:off x="8295101" y="2194657"/>
            <a:ext cx="3579741" cy="12945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just">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The user is displayed with the comprehensive analysis of the preprocessing summary</a:t>
            </a:r>
            <a:endParaRPr kumimoji="0" lang="en-GB" sz="4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indent="-285750" algn="just">
              <a:buFont typeface="Arial" panose="020B0604020202020204" pitchFamily="34" charset="0"/>
              <a:buChar char="•"/>
            </a:pPr>
            <a:endParaRPr lang="en-GB" sz="2000" dirty="0">
              <a:latin typeface="Times New Roman" panose="02020603050405020304" pitchFamily="18" charset="0"/>
              <a:cs typeface="Times New Roman" panose="02020603050405020304" pitchFamily="18" charset="0"/>
            </a:endParaRPr>
          </a:p>
        </p:txBody>
      </p:sp>
      <p:sp>
        <p:nvSpPr>
          <p:cNvPr id="8" name="Multiply 7">
            <a:hlinkClick r:id="rId3" action="ppaction://hlinksldjump"/>
            <a:extLst>
              <a:ext uri="{FF2B5EF4-FFF2-40B4-BE49-F238E27FC236}">
                <a16:creationId xmlns:a16="http://schemas.microsoft.com/office/drawing/2014/main" id="{7F106CCC-BC1C-B592-F13E-B2CD450B8EAF}"/>
              </a:ext>
            </a:extLst>
          </p:cNvPr>
          <p:cNvSpPr/>
          <p:nvPr/>
        </p:nvSpPr>
        <p:spPr>
          <a:xfrm>
            <a:off x="11874842" y="6660292"/>
            <a:ext cx="184439" cy="140687"/>
          </a:xfrm>
          <a:prstGeom prst="mathMultiply">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1" name="Picture 10">
            <a:extLst>
              <a:ext uri="{FF2B5EF4-FFF2-40B4-BE49-F238E27FC236}">
                <a16:creationId xmlns:a16="http://schemas.microsoft.com/office/drawing/2014/main" id="{A1E59C51-FE16-3833-1680-3558DC514B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994" y="1811827"/>
            <a:ext cx="7597949" cy="4393375"/>
          </a:xfrm>
          <a:prstGeom prst="rect">
            <a:avLst/>
          </a:prstGeom>
        </p:spPr>
      </p:pic>
      <p:sp>
        <p:nvSpPr>
          <p:cNvPr id="13" name="Title 1">
            <a:extLst>
              <a:ext uri="{FF2B5EF4-FFF2-40B4-BE49-F238E27FC236}">
                <a16:creationId xmlns:a16="http://schemas.microsoft.com/office/drawing/2014/main" id="{ECC56DF7-4CA5-D72C-4357-8FA1E26103CD}"/>
              </a:ext>
            </a:extLst>
          </p:cNvPr>
          <p:cNvSpPr txBox="1"/>
          <p:nvPr/>
        </p:nvSpPr>
        <p:spPr>
          <a:xfrm>
            <a:off x="1371599" y="294538"/>
            <a:ext cx="9895951" cy="1033669"/>
          </a:xfrm>
          <a:prstGeom prst="rect">
            <a:avLst/>
          </a:prstGeom>
        </p:spPr>
        <p:txBody>
          <a:bodyPr vert="horz" lIns="91440" tIns="45720" rIns="91440" bIns="45720" rtlCol="0" anchor="ctr">
            <a:normAutofit/>
          </a:bodyPr>
          <a:lstStyle/>
          <a:p>
            <a:pPr fontAlgn="auto">
              <a:lnSpc>
                <a:spcPct val="90000"/>
              </a:lnSpc>
              <a:spcBef>
                <a:spcPct val="0"/>
              </a:spcBef>
              <a:spcAft>
                <a:spcPts val="600"/>
              </a:spcAft>
              <a:defRPr sz="1800" b="0" i="0" u="none" strike="noStrike" kern="0" cap="none" spc="0" baseline="0">
                <a:solidFill>
                  <a:srgbClr val="000000"/>
                </a:solidFill>
                <a:uFillTx/>
              </a:defRPr>
            </a:pPr>
            <a:r>
              <a:rPr lang="en-GB" sz="4000" dirty="0">
                <a:solidFill>
                  <a:schemeClr val="bg1"/>
                </a:solidFill>
                <a:latin typeface="+mj-lt"/>
              </a:rPr>
              <a:t>7. Displaying Summary in GUI</a:t>
            </a:r>
            <a:endParaRPr lang="en-US" sz="4000" kern="1200" dirty="0">
              <a:solidFill>
                <a:schemeClr val="bg1"/>
              </a:solidFill>
              <a:latin typeface="+mj-lt"/>
              <a:ea typeface="+mj-ea"/>
              <a:cs typeface="+mj-cs"/>
            </a:endParaRPr>
          </a:p>
        </p:txBody>
      </p:sp>
    </p:spTree>
    <p:extLst>
      <p:ext uri="{BB962C8B-B14F-4D97-AF65-F5344CB8AC3E}">
        <p14:creationId xmlns:p14="http://schemas.microsoft.com/office/powerpoint/2010/main" val="29909224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9166CC7-9625-4D7D-304A-1AD9CDA9B670}"/>
              </a:ext>
            </a:extLst>
          </p:cNvPr>
          <p:cNvSpPr txBox="1"/>
          <p:nvPr/>
        </p:nvSpPr>
        <p:spPr>
          <a:xfrm flipH="1">
            <a:off x="695648" y="5739627"/>
            <a:ext cx="10261249" cy="584775"/>
          </a:xfrm>
          <a:prstGeom prst="rect">
            <a:avLst/>
          </a:prstGeom>
          <a:noFill/>
        </p:spPr>
        <p:txBody>
          <a:bodyPr wrap="square" rtlCol="0">
            <a:spAutoFit/>
          </a:bodyPr>
          <a:lstStyle/>
          <a:p>
            <a:pPr marL="285750" indent="-285750" algn="just">
              <a:spcAft>
                <a:spcPts val="600"/>
              </a:spcAft>
              <a:buFont typeface="Arial" panose="020B0604020202020204" pitchFamily="34" charset="0"/>
              <a:buChar char="•"/>
            </a:pPr>
            <a:r>
              <a:rPr lang="en-US" sz="1600" dirty="0">
                <a:effectLst/>
                <a:latin typeface="Times New Roman" panose="02020603050405020304" pitchFamily="18" charset="0"/>
                <a:cs typeface="Times New Roman" panose="02020603050405020304" pitchFamily="18" charset="0"/>
              </a:rPr>
              <a:t>Unit tests have been integrated to address specific scenarios. During the application’s testing phase, no instances of test failures have been identified.</a:t>
            </a:r>
            <a:endParaRPr lang="en-US" sz="1600" dirty="0">
              <a:latin typeface="Times New Roman" panose="02020603050405020304" pitchFamily="18" charset="0"/>
              <a:cs typeface="Times New Roman" panose="02020603050405020304" pitchFamily="18" charset="0"/>
            </a:endParaRPr>
          </a:p>
        </p:txBody>
      </p:sp>
      <p:sp>
        <p:nvSpPr>
          <p:cNvPr id="9" name="TextBox 8" descr="Figure. 7.4: Unit Testing Of The OCR Comparison and Ensemble methods&#13;&#10;">
            <a:extLst>
              <a:ext uri="{FF2B5EF4-FFF2-40B4-BE49-F238E27FC236}">
                <a16:creationId xmlns:a16="http://schemas.microsoft.com/office/drawing/2014/main" id="{D51964DC-358D-AA31-7418-E4F6F166D30F}"/>
              </a:ext>
            </a:extLst>
          </p:cNvPr>
          <p:cNvSpPr txBox="1"/>
          <p:nvPr/>
        </p:nvSpPr>
        <p:spPr>
          <a:xfrm>
            <a:off x="2530503" y="5398936"/>
            <a:ext cx="6094674" cy="276999"/>
          </a:xfrm>
          <a:prstGeom prst="rect">
            <a:avLst/>
          </a:prstGeom>
          <a:noFill/>
        </p:spPr>
        <p:txBody>
          <a:bodyPr wrap="square">
            <a:spAutoFit/>
          </a:bodyPr>
          <a:lstStyle/>
          <a:p>
            <a:pPr marL="0" marR="0" algn="ctr">
              <a:spcBef>
                <a:spcPts val="0"/>
              </a:spcBef>
              <a:spcAft>
                <a:spcPts val="0"/>
              </a:spcAft>
            </a:pPr>
            <a:r>
              <a:rPr lang="en-US" sz="1200" dirty="0">
                <a:effectLst/>
                <a:latin typeface="Times New Roman" panose="02020603050405020304" pitchFamily="18" charset="0"/>
                <a:ea typeface="SimSun" panose="02010600030101010101" pitchFamily="2" charset="-122"/>
              </a:rPr>
              <a:t>Figure. 7.10: Unit Testing Of The </a:t>
            </a:r>
            <a:r>
              <a:rPr lang="en-US" sz="1200" dirty="0">
                <a:latin typeface="Times New Roman" panose="02020603050405020304" pitchFamily="18" charset="0"/>
                <a:ea typeface="SimSun" panose="02010600030101010101" pitchFamily="2" charset="-122"/>
              </a:rPr>
              <a:t>OCR Application</a:t>
            </a:r>
            <a:endParaRPr lang="en-US" sz="1200" dirty="0">
              <a:effectLst/>
              <a:latin typeface="Times New Roman" panose="02020603050405020304" pitchFamily="18" charset="0"/>
              <a:ea typeface="SimSun" panose="02010600030101010101" pitchFamily="2" charset="-122"/>
            </a:endParaRPr>
          </a:p>
        </p:txBody>
      </p:sp>
      <p:pic>
        <p:nvPicPr>
          <p:cNvPr id="3" name="image5.png">
            <a:extLst>
              <a:ext uri="{FF2B5EF4-FFF2-40B4-BE49-F238E27FC236}">
                <a16:creationId xmlns:a16="http://schemas.microsoft.com/office/drawing/2014/main" id="{E7F3158A-7A28-A8E3-8481-2ED0B4959184}"/>
              </a:ext>
            </a:extLst>
          </p:cNvPr>
          <p:cNvPicPr>
            <a:picLocks noChangeAspect="1"/>
          </p:cNvPicPr>
          <p:nvPr/>
        </p:nvPicPr>
        <p:blipFill>
          <a:blip r:embed="rId2"/>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8" name="Multiply 7">
            <a:hlinkClick r:id="rId3" action="ppaction://hlinksldjump"/>
            <a:extLst>
              <a:ext uri="{FF2B5EF4-FFF2-40B4-BE49-F238E27FC236}">
                <a16:creationId xmlns:a16="http://schemas.microsoft.com/office/drawing/2014/main" id="{74DFD33F-C970-95A5-75A2-5ADFC7CF0664}"/>
              </a:ext>
            </a:extLst>
          </p:cNvPr>
          <p:cNvSpPr/>
          <p:nvPr/>
        </p:nvSpPr>
        <p:spPr>
          <a:xfrm>
            <a:off x="11874842" y="6660292"/>
            <a:ext cx="184439" cy="140687"/>
          </a:xfrm>
          <a:prstGeom prst="mathMultiply">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 name="Title 1">
            <a:extLst>
              <a:ext uri="{FF2B5EF4-FFF2-40B4-BE49-F238E27FC236}">
                <a16:creationId xmlns:a16="http://schemas.microsoft.com/office/drawing/2014/main" id="{C5104C2C-7F8A-C191-5B30-402F3262E87B}"/>
              </a:ext>
            </a:extLst>
          </p:cNvPr>
          <p:cNvSpPr txBox="1"/>
          <p:nvPr/>
        </p:nvSpPr>
        <p:spPr>
          <a:xfrm>
            <a:off x="1371599" y="294538"/>
            <a:ext cx="9895951" cy="1033669"/>
          </a:xfrm>
          <a:prstGeom prst="rect">
            <a:avLst/>
          </a:prstGeom>
        </p:spPr>
        <p:txBody>
          <a:bodyPr vert="horz" lIns="91440" tIns="45720" rIns="91440" bIns="45720" rtlCol="0" anchor="ctr">
            <a:normAutofit/>
          </a:bodyPr>
          <a:lstStyle/>
          <a:p>
            <a:pPr fontAlgn="auto">
              <a:lnSpc>
                <a:spcPct val="90000"/>
              </a:lnSpc>
              <a:spcBef>
                <a:spcPct val="0"/>
              </a:spcBef>
              <a:spcAft>
                <a:spcPts val="600"/>
              </a:spcAft>
              <a:defRPr sz="1800" b="0" i="0" u="none" strike="noStrike" kern="0" cap="none" spc="0" baseline="0">
                <a:solidFill>
                  <a:srgbClr val="000000"/>
                </a:solidFill>
                <a:uFillTx/>
              </a:defRPr>
            </a:pPr>
            <a:r>
              <a:rPr lang="en-US" sz="4000" kern="1200" dirty="0">
                <a:solidFill>
                  <a:schemeClr val="bg1"/>
                </a:solidFill>
                <a:latin typeface="+mj-lt"/>
                <a:ea typeface="+mj-ea"/>
                <a:cs typeface="+mj-cs"/>
              </a:rPr>
              <a:t>7. </a:t>
            </a:r>
            <a:r>
              <a:rPr lang="en-GB" sz="4000" dirty="0">
                <a:solidFill>
                  <a:schemeClr val="bg1"/>
                </a:solidFill>
                <a:latin typeface="+mj-lt"/>
              </a:rPr>
              <a:t>Unit Test Results</a:t>
            </a:r>
            <a:endParaRPr lang="en-US" sz="4000" kern="1200" dirty="0">
              <a:solidFill>
                <a:schemeClr val="bg1"/>
              </a:solidFill>
              <a:latin typeface="+mj-lt"/>
              <a:ea typeface="+mj-ea"/>
              <a:cs typeface="+mj-cs"/>
            </a:endParaRPr>
          </a:p>
        </p:txBody>
      </p:sp>
      <p:pic>
        <p:nvPicPr>
          <p:cNvPr id="7" name="Picture 6" descr="A screenshot of a computer&#10;&#10;AI-generated content may be incorrect.">
            <a:extLst>
              <a:ext uri="{FF2B5EF4-FFF2-40B4-BE49-F238E27FC236}">
                <a16:creationId xmlns:a16="http://schemas.microsoft.com/office/drawing/2014/main" id="{DF572FE6-2E4F-9834-96CF-DCBE822FCA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798" y="2086088"/>
            <a:ext cx="7772400" cy="3236456"/>
          </a:xfrm>
          <a:prstGeom prst="rect">
            <a:avLst/>
          </a:prstGeom>
        </p:spPr>
      </p:pic>
    </p:spTree>
    <p:extLst>
      <p:ext uri="{BB962C8B-B14F-4D97-AF65-F5344CB8AC3E}">
        <p14:creationId xmlns:p14="http://schemas.microsoft.com/office/powerpoint/2010/main" val="16030748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1E29A4A-C8FC-5C29-0C85-7836A4C25504}"/>
              </a:ext>
            </a:extLst>
          </p:cNvPr>
          <p:cNvSpPr txBox="1"/>
          <p:nvPr/>
        </p:nvSpPr>
        <p:spPr>
          <a:xfrm>
            <a:off x="1371599" y="294538"/>
            <a:ext cx="9895951" cy="1033669"/>
          </a:xfrm>
          <a:prstGeom prst="rect">
            <a:avLst/>
          </a:prstGeom>
        </p:spPr>
        <p:txBody>
          <a:bodyPr vert="horz" lIns="91440" tIns="45720" rIns="91440" bIns="45720" rtlCol="0" anchor="ctr">
            <a:normAutofit/>
          </a:bodyPr>
          <a:lstStyle/>
          <a:p>
            <a:pPr fontAlgn="auto">
              <a:lnSpc>
                <a:spcPct val="90000"/>
              </a:lnSpc>
              <a:spcBef>
                <a:spcPct val="0"/>
              </a:spcBef>
              <a:spcAft>
                <a:spcPts val="600"/>
              </a:spcAft>
              <a:defRPr sz="1800" b="0" i="0" u="none" strike="noStrike" kern="0" cap="none" spc="0" baseline="0">
                <a:solidFill>
                  <a:srgbClr val="000000"/>
                </a:solidFill>
                <a:uFillTx/>
              </a:defRPr>
            </a:pPr>
            <a:r>
              <a:rPr lang="en-US" sz="4000" kern="1200" dirty="0">
                <a:solidFill>
                  <a:srgbClr val="FFFFFF"/>
                </a:solidFill>
                <a:latin typeface="+mj-lt"/>
                <a:ea typeface="+mj-ea"/>
                <a:cs typeface="+mj-cs"/>
              </a:rPr>
              <a:t>8. Conclusion</a:t>
            </a:r>
          </a:p>
        </p:txBody>
      </p:sp>
      <p:sp>
        <p:nvSpPr>
          <p:cNvPr id="3" name="TextBox 2">
            <a:extLst>
              <a:ext uri="{FF2B5EF4-FFF2-40B4-BE49-F238E27FC236}">
                <a16:creationId xmlns:a16="http://schemas.microsoft.com/office/drawing/2014/main" id="{70B466B0-7A57-BC3E-E5BF-E9A6A4418C19}"/>
              </a:ext>
            </a:extLst>
          </p:cNvPr>
          <p:cNvSpPr txBox="1"/>
          <p:nvPr/>
        </p:nvSpPr>
        <p:spPr>
          <a:xfrm>
            <a:off x="1136268" y="1834949"/>
            <a:ext cx="9919460" cy="3816628"/>
          </a:xfrm>
          <a:prstGeom prst="rect">
            <a:avLst/>
          </a:prstGeom>
        </p:spPr>
        <p:txBody>
          <a:bodyPr vert="horz" lIns="91440" tIns="45720" rIns="91440" bIns="45720" rtlCol="0" anchor="ctr">
            <a:normAutofit/>
          </a:bodyPr>
          <a:lstStyle/>
          <a:p>
            <a:pPr>
              <a:lnSpc>
                <a:spcPct val="200000"/>
              </a:lnSpc>
              <a:buFont typeface="Arial" panose="020B0604020202020204" pitchFamily="34" charset="0"/>
              <a:buChar char="•"/>
            </a:pPr>
            <a:r>
              <a:rPr lang="en-GB" sz="1600" b="1" dirty="0">
                <a:latin typeface="Times New Roman" panose="02020603050405020304" pitchFamily="18" charset="0"/>
                <a:cs typeface="Times New Roman" panose="02020603050405020304" pitchFamily="18" charset="0"/>
              </a:rPr>
              <a:t>Developed a versatile prototype</a:t>
            </a:r>
            <a:r>
              <a:rPr lang="en-GB" sz="1600" dirty="0">
                <a:latin typeface="Times New Roman" panose="02020603050405020304" pitchFamily="18" charset="0"/>
                <a:cs typeface="Times New Roman" panose="02020603050405020304" pitchFamily="18" charset="0"/>
              </a:rPr>
              <a:t> to compare various image preprocessing techniques and select the best method.</a:t>
            </a:r>
          </a:p>
          <a:p>
            <a:pPr>
              <a:lnSpc>
                <a:spcPct val="200000"/>
              </a:lnSpc>
              <a:buFont typeface="Arial" panose="020B0604020202020204" pitchFamily="34" charset="0"/>
              <a:buChar char="•"/>
            </a:pPr>
            <a:r>
              <a:rPr lang="en-GB" sz="1600" b="1" dirty="0">
                <a:latin typeface="Times New Roman" panose="02020603050405020304" pitchFamily="18" charset="0"/>
                <a:cs typeface="Times New Roman" panose="02020603050405020304" pitchFamily="18" charset="0"/>
              </a:rPr>
              <a:t>Integrated with the LLAVA LLM</a:t>
            </a:r>
            <a:r>
              <a:rPr lang="en-GB" sz="1600" dirty="0">
                <a:latin typeface="Times New Roman" panose="02020603050405020304" pitchFamily="18" charset="0"/>
                <a:cs typeface="Times New Roman" panose="02020603050405020304" pitchFamily="18" charset="0"/>
              </a:rPr>
              <a:t> for seamless data stream processing and efficient ensemble outcomes.</a:t>
            </a:r>
          </a:p>
          <a:p>
            <a:pPr>
              <a:lnSpc>
                <a:spcPct val="200000"/>
              </a:lnSpc>
              <a:buFont typeface="Arial" panose="020B0604020202020204" pitchFamily="34" charset="0"/>
              <a:buChar char="•"/>
            </a:pPr>
            <a:r>
              <a:rPr lang="en-GB" sz="1600" b="1" dirty="0">
                <a:latin typeface="Times New Roman" panose="02020603050405020304" pitchFamily="18" charset="0"/>
                <a:cs typeface="Times New Roman" panose="02020603050405020304" pitchFamily="18" charset="0"/>
              </a:rPr>
              <a:t>Incorporated cosine similarity and clustering functions</a:t>
            </a:r>
            <a:r>
              <a:rPr lang="en-GB" sz="1600" dirty="0">
                <a:latin typeface="Times New Roman" panose="02020603050405020304" pitchFamily="18" charset="0"/>
                <a:cs typeface="Times New Roman" panose="02020603050405020304" pitchFamily="18" charset="0"/>
              </a:rPr>
              <a:t> to differentiate between preprocessing methods and select the most accurate model for each image.</a:t>
            </a:r>
          </a:p>
          <a:p>
            <a:pPr>
              <a:lnSpc>
                <a:spcPct val="200000"/>
              </a:lnSpc>
              <a:buFont typeface="Arial" panose="020B0604020202020204" pitchFamily="34" charset="0"/>
              <a:buChar char="•"/>
            </a:pPr>
            <a:r>
              <a:rPr lang="en-GB" sz="1600" b="1" dirty="0">
                <a:latin typeface="Times New Roman" panose="02020603050405020304" pitchFamily="18" charset="0"/>
                <a:cs typeface="Times New Roman" panose="02020603050405020304" pitchFamily="18" charset="0"/>
              </a:rPr>
              <a:t>Ensured robustness</a:t>
            </a:r>
            <a:r>
              <a:rPr lang="en-GB" sz="1600" dirty="0">
                <a:latin typeface="Times New Roman" panose="02020603050405020304" pitchFamily="18" charset="0"/>
                <a:cs typeface="Times New Roman" panose="02020603050405020304" pitchFamily="18" charset="0"/>
              </a:rPr>
              <a:t> by consistently identifying the optimal preprocessing technique for different images.</a:t>
            </a:r>
          </a:p>
          <a:p>
            <a:pPr>
              <a:lnSpc>
                <a:spcPct val="200000"/>
              </a:lnSpc>
              <a:buFont typeface="Arial" panose="020B0604020202020204" pitchFamily="34" charset="0"/>
              <a:buChar char="•"/>
            </a:pPr>
            <a:r>
              <a:rPr lang="en-GB" sz="1600" b="1" dirty="0">
                <a:latin typeface="Times New Roman" panose="02020603050405020304" pitchFamily="18" charset="0"/>
                <a:cs typeface="Times New Roman" panose="02020603050405020304" pitchFamily="18" charset="0"/>
              </a:rPr>
              <a:t>Implemented comprehensive unit tests</a:t>
            </a:r>
            <a:r>
              <a:rPr lang="en-GB" sz="1600" dirty="0">
                <a:latin typeface="Times New Roman" panose="02020603050405020304" pitchFamily="18" charset="0"/>
                <a:cs typeface="Times New Roman" panose="02020603050405020304" pitchFamily="18" charset="0"/>
              </a:rPr>
              <a:t>, including edge cases, to guarantee accuracy and reliability.</a:t>
            </a:r>
          </a:p>
          <a:p>
            <a:pPr>
              <a:lnSpc>
                <a:spcPct val="200000"/>
              </a:lnSpc>
              <a:buFont typeface="Arial" panose="020B0604020202020204" pitchFamily="34" charset="0"/>
              <a:buChar char="•"/>
            </a:pPr>
            <a:r>
              <a:rPr lang="en-GB" sz="1600" b="1" dirty="0">
                <a:latin typeface="Times New Roman" panose="02020603050405020304" pitchFamily="18" charset="0"/>
                <a:cs typeface="Times New Roman" panose="02020603050405020304" pitchFamily="18" charset="0"/>
              </a:rPr>
              <a:t>Highlighted the system's strength</a:t>
            </a:r>
            <a:r>
              <a:rPr lang="en-GB" sz="1600" dirty="0">
                <a:latin typeface="Times New Roman" panose="02020603050405020304" pitchFamily="18" charset="0"/>
                <a:cs typeface="Times New Roman" panose="02020603050405020304" pitchFamily="18" charset="0"/>
              </a:rPr>
              <a:t> in comparing and optimizing preprocessing techniques for bulk image datasets.</a:t>
            </a:r>
          </a:p>
        </p:txBody>
      </p:sp>
      <p:pic>
        <p:nvPicPr>
          <p:cNvPr id="4" name="image5.png">
            <a:extLst>
              <a:ext uri="{FF2B5EF4-FFF2-40B4-BE49-F238E27FC236}">
                <a16:creationId xmlns:a16="http://schemas.microsoft.com/office/drawing/2014/main" id="{E0F20011-764D-5847-868F-2EBF8FE02E66}"/>
              </a:ext>
            </a:extLst>
          </p:cNvPr>
          <p:cNvPicPr>
            <a:picLocks noChangeAspect="1"/>
          </p:cNvPicPr>
          <p:nvPr/>
        </p:nvPicPr>
        <p:blipFill>
          <a:blip r:embed="rId2"/>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FDFF97F-C93A-E396-1E87-F02E1C362CDC}"/>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824022A-EAA8-D881-B984-DBD3DAA65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0824718-FCD6-A5AC-80D8-937069779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4E86778-C3B0-CA57-F799-29392F0161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3F03D79-2664-E197-561E-51D732BDA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0C2AD97-37A9-FE6A-9624-29D68C9F72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DF8F38C3-CC0A-BA67-FF3D-7C4C98141EC2}"/>
              </a:ext>
            </a:extLst>
          </p:cNvPr>
          <p:cNvSpPr txBox="1"/>
          <p:nvPr/>
        </p:nvSpPr>
        <p:spPr>
          <a:xfrm>
            <a:off x="1371599" y="294538"/>
            <a:ext cx="9895951" cy="1033669"/>
          </a:xfrm>
          <a:prstGeom prst="rect">
            <a:avLst/>
          </a:prstGeom>
        </p:spPr>
        <p:txBody>
          <a:bodyPr vert="horz" lIns="91440" tIns="45720" rIns="91440" bIns="45720" rtlCol="0" anchor="ctr">
            <a:normAutofit/>
          </a:bodyPr>
          <a:lstStyle/>
          <a:p>
            <a:pPr fontAlgn="auto">
              <a:lnSpc>
                <a:spcPct val="90000"/>
              </a:lnSpc>
              <a:spcBef>
                <a:spcPct val="0"/>
              </a:spcBef>
              <a:spcAft>
                <a:spcPts val="600"/>
              </a:spcAft>
              <a:defRPr sz="1800" b="0" i="0" u="none" strike="noStrike" kern="0" cap="none" spc="0" baseline="0">
                <a:solidFill>
                  <a:srgbClr val="000000"/>
                </a:solidFill>
                <a:uFillTx/>
              </a:defRPr>
            </a:pPr>
            <a:r>
              <a:rPr lang="en-US" sz="4000" dirty="0">
                <a:solidFill>
                  <a:srgbClr val="FFFFFF"/>
                </a:solidFill>
                <a:latin typeface="+mj-lt"/>
                <a:ea typeface="+mj-ea"/>
                <a:cs typeface="+mj-cs"/>
              </a:rPr>
              <a:t>9</a:t>
            </a:r>
            <a:r>
              <a:rPr lang="en-US" sz="4000" kern="1200" dirty="0">
                <a:solidFill>
                  <a:srgbClr val="FFFFFF"/>
                </a:solidFill>
                <a:latin typeface="+mj-lt"/>
                <a:ea typeface="+mj-ea"/>
                <a:cs typeface="+mj-cs"/>
              </a:rPr>
              <a:t>. Future Work</a:t>
            </a:r>
          </a:p>
        </p:txBody>
      </p:sp>
      <p:sp>
        <p:nvSpPr>
          <p:cNvPr id="3" name="TextBox 2">
            <a:extLst>
              <a:ext uri="{FF2B5EF4-FFF2-40B4-BE49-F238E27FC236}">
                <a16:creationId xmlns:a16="http://schemas.microsoft.com/office/drawing/2014/main" id="{9BD36639-8F12-F5E3-82F0-A9FB133F0264}"/>
              </a:ext>
            </a:extLst>
          </p:cNvPr>
          <p:cNvSpPr txBox="1"/>
          <p:nvPr/>
        </p:nvSpPr>
        <p:spPr>
          <a:xfrm>
            <a:off x="1136268" y="1834949"/>
            <a:ext cx="9919460" cy="4609918"/>
          </a:xfrm>
          <a:prstGeom prst="rect">
            <a:avLst/>
          </a:prstGeom>
        </p:spPr>
        <p:txBody>
          <a:bodyPr vert="horz" lIns="91440" tIns="45720" rIns="91440" bIns="45720" rtlCol="0" anchor="ctr">
            <a:normAutofit lnSpcReduction="10000"/>
          </a:bodyPr>
          <a:lstStyle/>
          <a:p>
            <a:pPr algn="just">
              <a:buNone/>
            </a:pPr>
            <a:r>
              <a:rPr lang="en-GB" sz="1600" dirty="0">
                <a:latin typeface="Times New Roman" panose="02020603050405020304" pitchFamily="18" charset="0"/>
                <a:cs typeface="Times New Roman" panose="02020603050405020304" pitchFamily="18" charset="0"/>
              </a:rPr>
              <a:t>The project acknowledges certain limitations, particularly in its initial scope focused on meeting specific project requirements. The future work for this project includes several key areas for improvement and expansion. These efforts aim to optimize the OCR solution, enhance scalability, and provide a more efficient user experience. The proposed future work includes:</a:t>
            </a:r>
          </a:p>
          <a:p>
            <a:pPr algn="just">
              <a:buNone/>
            </a:pPr>
            <a:endParaRPr lang="en-GB" sz="1600" dirty="0">
              <a:latin typeface="Times New Roman" panose="02020603050405020304" pitchFamily="18" charset="0"/>
              <a:cs typeface="Times New Roman" panose="02020603050405020304" pitchFamily="18" charset="0"/>
            </a:endParaRPr>
          </a:p>
          <a:p>
            <a:pPr algn="just">
              <a:buNone/>
            </a:pPr>
            <a:endParaRPr lang="en-GB" sz="16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GB" sz="1600" b="1" dirty="0">
                <a:latin typeface="Times New Roman" panose="02020603050405020304" pitchFamily="18" charset="0"/>
                <a:cs typeface="Times New Roman" panose="02020603050405020304" pitchFamily="18" charset="0"/>
              </a:rPr>
              <a:t>Optimize OCR performance</a:t>
            </a:r>
            <a:r>
              <a:rPr lang="en-GB" sz="1600" dirty="0">
                <a:latin typeface="Times New Roman" panose="02020603050405020304" pitchFamily="18" charset="0"/>
                <a:cs typeface="Times New Roman" panose="02020603050405020304" pitchFamily="18" charset="0"/>
              </a:rPr>
              <a:t> by refining image preprocessing techniques and exploring advanced algorithms to improve text extraction accuracy.</a:t>
            </a:r>
          </a:p>
          <a:p>
            <a:pPr algn="just">
              <a:buFont typeface="Arial" panose="020B0604020202020204" pitchFamily="34" charset="0"/>
              <a:buChar char="•"/>
            </a:pPr>
            <a:endParaRPr lang="en-GB" sz="1600" b="1"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GB" sz="1600" b="1" dirty="0">
                <a:latin typeface="Times New Roman" panose="02020603050405020304" pitchFamily="18" charset="0"/>
                <a:cs typeface="Times New Roman" panose="02020603050405020304" pitchFamily="18" charset="0"/>
              </a:rPr>
              <a:t>Enhance application scalability and responsiveness</a:t>
            </a:r>
            <a:r>
              <a:rPr lang="en-GB" sz="1600" dirty="0">
                <a:latin typeface="Times New Roman" panose="02020603050405020304" pitchFamily="18" charset="0"/>
                <a:cs typeface="Times New Roman" panose="02020603050405020304" pitchFamily="18" charset="0"/>
              </a:rPr>
              <a:t> to efficiently handle larger datasets and diverse image types.</a:t>
            </a:r>
          </a:p>
          <a:p>
            <a:pPr algn="just">
              <a:buFont typeface="Arial" panose="020B0604020202020204" pitchFamily="34" charset="0"/>
              <a:buChar char="•"/>
            </a:pPr>
            <a:endParaRPr lang="en-GB" sz="1600" b="1"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GB" sz="1600" b="1" dirty="0">
                <a:latin typeface="Times New Roman" panose="02020603050405020304" pitchFamily="18" charset="0"/>
                <a:cs typeface="Times New Roman" panose="02020603050405020304" pitchFamily="18" charset="0"/>
              </a:rPr>
              <a:t>Extend compatibility</a:t>
            </a:r>
            <a:r>
              <a:rPr lang="en-GB" sz="1600" dirty="0">
                <a:latin typeface="Times New Roman" panose="02020603050405020304" pitchFamily="18" charset="0"/>
                <a:cs typeface="Times New Roman" panose="02020603050405020304" pitchFamily="18" charset="0"/>
              </a:rPr>
              <a:t> with additional platforms to broaden the application's usability.</a:t>
            </a:r>
          </a:p>
          <a:p>
            <a:pPr algn="just">
              <a:buFont typeface="Arial" panose="020B0604020202020204" pitchFamily="34" charset="0"/>
              <a:buChar char="•"/>
            </a:pPr>
            <a:endParaRPr lang="en-GB" sz="1600" b="1"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GB" sz="1600" b="1" dirty="0">
                <a:latin typeface="Times New Roman" panose="02020603050405020304" pitchFamily="18" charset="0"/>
                <a:cs typeface="Times New Roman" panose="02020603050405020304" pitchFamily="18" charset="0"/>
              </a:rPr>
              <a:t>Integrate machine learning models</a:t>
            </a:r>
            <a:r>
              <a:rPr lang="en-GB" sz="1600" dirty="0">
                <a:latin typeface="Times New Roman" panose="02020603050405020304" pitchFamily="18" charset="0"/>
                <a:cs typeface="Times New Roman" panose="02020603050405020304" pitchFamily="18" charset="0"/>
              </a:rPr>
              <a:t> for adaptive preprocessing to improve accuracy and adaptability.</a:t>
            </a:r>
          </a:p>
          <a:p>
            <a:pPr algn="just">
              <a:buFont typeface="Arial" panose="020B0604020202020204" pitchFamily="34" charset="0"/>
              <a:buChar char="•"/>
            </a:pPr>
            <a:endParaRPr lang="en-GB" sz="1600" b="1"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GB" sz="1600" b="1" dirty="0">
                <a:latin typeface="Times New Roman" panose="02020603050405020304" pitchFamily="18" charset="0"/>
                <a:cs typeface="Times New Roman" panose="02020603050405020304" pitchFamily="18" charset="0"/>
              </a:rPr>
              <a:t>Deploy the application on a server</a:t>
            </a:r>
            <a:r>
              <a:rPr lang="en-GB" sz="1600" dirty="0">
                <a:latin typeface="Times New Roman" panose="02020603050405020304" pitchFamily="18" charset="0"/>
                <a:cs typeface="Times New Roman" panose="02020603050405020304" pitchFamily="18" charset="0"/>
              </a:rPr>
              <a:t> to reduce the load on user systems and provide a more efficient user experience.</a:t>
            </a:r>
          </a:p>
          <a:p>
            <a:pPr algn="just">
              <a:buFont typeface="Arial" panose="020B0604020202020204" pitchFamily="34" charset="0"/>
              <a:buChar char="•"/>
            </a:pPr>
            <a:endParaRPr lang="en-GB" sz="1600" b="1"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GB" sz="1600" b="1" dirty="0">
                <a:latin typeface="Times New Roman" panose="02020603050405020304" pitchFamily="18" charset="0"/>
                <a:cs typeface="Times New Roman" panose="02020603050405020304" pitchFamily="18" charset="0"/>
              </a:rPr>
              <a:t>Improve overall versatility, accuracy, and robustness</a:t>
            </a:r>
            <a:r>
              <a:rPr lang="en-GB" sz="1600" dirty="0">
                <a:latin typeface="Times New Roman" panose="02020603050405020304" pitchFamily="18" charset="0"/>
                <a:cs typeface="Times New Roman" panose="02020603050405020304" pitchFamily="18" charset="0"/>
              </a:rPr>
              <a:t> for real-world OCR tasks, pushing the boundaries of image processing capabilities.</a:t>
            </a:r>
          </a:p>
          <a:p>
            <a:pPr algn="just"/>
            <a:endParaRPr lang="en-GB" sz="1600" dirty="0">
              <a:latin typeface="Times New Roman" panose="02020603050405020304" pitchFamily="18" charset="0"/>
              <a:cs typeface="Times New Roman" panose="02020603050405020304" pitchFamily="18" charset="0"/>
            </a:endParaRPr>
          </a:p>
        </p:txBody>
      </p:sp>
      <p:pic>
        <p:nvPicPr>
          <p:cNvPr id="4" name="image5.png">
            <a:extLst>
              <a:ext uri="{FF2B5EF4-FFF2-40B4-BE49-F238E27FC236}">
                <a16:creationId xmlns:a16="http://schemas.microsoft.com/office/drawing/2014/main" id="{F01A6402-E322-471D-111B-47A4C2E7F5D7}"/>
              </a:ext>
            </a:extLst>
          </p:cNvPr>
          <p:cNvPicPr>
            <a:picLocks noChangeAspect="1"/>
          </p:cNvPicPr>
          <p:nvPr/>
        </p:nvPicPr>
        <p:blipFill>
          <a:blip r:embed="rId2"/>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spTree>
    <p:extLst>
      <p:ext uri="{BB962C8B-B14F-4D97-AF65-F5344CB8AC3E}">
        <p14:creationId xmlns:p14="http://schemas.microsoft.com/office/powerpoint/2010/main" val="14483072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0B0B0C2-A6A1-7E15-F2A7-A2247FEA2EFE}"/>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4CFA638-D644-8978-02FE-73B7342F55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2EE4ABC-A12D-52A1-586E-80C0DBC3C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850F620-7AE2-A9BE-428B-98F40EAF3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CA24C45-3176-0CA6-2962-D20248DBA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808B62B-4CB4-0A86-4AE9-E321D20D0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DF17FBB1-8500-81A1-53B0-22F278DBE118}"/>
              </a:ext>
            </a:extLst>
          </p:cNvPr>
          <p:cNvSpPr txBox="1"/>
          <p:nvPr/>
        </p:nvSpPr>
        <p:spPr>
          <a:xfrm>
            <a:off x="1371599" y="294538"/>
            <a:ext cx="9895951" cy="1033669"/>
          </a:xfrm>
          <a:prstGeom prst="rect">
            <a:avLst/>
          </a:prstGeom>
        </p:spPr>
        <p:txBody>
          <a:bodyPr vert="horz" lIns="91440" tIns="45720" rIns="91440" bIns="45720" rtlCol="0" anchor="ctr">
            <a:normAutofit/>
          </a:bodyPr>
          <a:lstStyle/>
          <a:p>
            <a:pPr fontAlgn="auto">
              <a:lnSpc>
                <a:spcPct val="90000"/>
              </a:lnSpc>
              <a:spcBef>
                <a:spcPct val="0"/>
              </a:spcBef>
              <a:spcAft>
                <a:spcPts val="600"/>
              </a:spcAft>
              <a:defRPr sz="1800" b="0" i="0" u="none" strike="noStrike" kern="0" cap="none" spc="0" baseline="0">
                <a:solidFill>
                  <a:srgbClr val="000000"/>
                </a:solidFill>
                <a:uFillTx/>
              </a:defRPr>
            </a:pPr>
            <a:r>
              <a:rPr lang="en-US" sz="4000">
                <a:solidFill>
                  <a:srgbClr val="FFFFFF"/>
                </a:solidFill>
                <a:latin typeface="+mj-lt"/>
                <a:ea typeface="+mj-ea"/>
                <a:cs typeface="+mj-cs"/>
              </a:rPr>
              <a:t>Interactive Demo</a:t>
            </a:r>
            <a:endParaRPr lang="en-US" sz="4000" kern="1200" dirty="0">
              <a:solidFill>
                <a:srgbClr val="FFFFFF"/>
              </a:solidFill>
              <a:latin typeface="+mj-lt"/>
              <a:ea typeface="+mj-ea"/>
              <a:cs typeface="+mj-cs"/>
            </a:endParaRPr>
          </a:p>
        </p:txBody>
      </p:sp>
      <p:sp>
        <p:nvSpPr>
          <p:cNvPr id="3" name="TextBox 2">
            <a:extLst>
              <a:ext uri="{FF2B5EF4-FFF2-40B4-BE49-F238E27FC236}">
                <a16:creationId xmlns:a16="http://schemas.microsoft.com/office/drawing/2014/main" id="{DE2BFBDF-971D-C5C4-DFC4-380FCBB282A4}"/>
              </a:ext>
            </a:extLst>
          </p:cNvPr>
          <p:cNvSpPr txBox="1"/>
          <p:nvPr/>
        </p:nvSpPr>
        <p:spPr>
          <a:xfrm>
            <a:off x="1136268" y="1834949"/>
            <a:ext cx="9919460" cy="4609918"/>
          </a:xfrm>
          <a:prstGeom prst="rect">
            <a:avLst/>
          </a:prstGeom>
        </p:spPr>
        <p:txBody>
          <a:bodyPr vert="horz" lIns="91440" tIns="45720" rIns="91440" bIns="45720" rtlCol="0" anchor="ctr">
            <a:normAutofit/>
          </a:bodyPr>
          <a:lstStyle/>
          <a:p>
            <a:pPr marL="285750" indent="-285750">
              <a:lnSpc>
                <a:spcPct val="150000"/>
              </a:lnSpc>
              <a:buFont typeface="Arial" panose="020B0604020202020204" pitchFamily="34" charset="0"/>
              <a:buChar char="•"/>
            </a:pPr>
            <a:r>
              <a:rPr lang="en-GB" b="1" dirty="0">
                <a:effectLst/>
                <a:latin typeface="Times New Roman" panose="02020603050405020304" pitchFamily="18" charset="0"/>
                <a:cs typeface="Times New Roman" panose="02020603050405020304" pitchFamily="18" charset="0"/>
              </a:rPr>
              <a:t>Load Image</a:t>
            </a:r>
            <a:r>
              <a:rPr lang="en-GB" b="0" dirty="0">
                <a:effectLst/>
                <a:latin typeface="Times New Roman" panose="02020603050405020304" pitchFamily="18" charset="0"/>
                <a:cs typeface="Times New Roman" panose="02020603050405020304" pitchFamily="18" charset="0"/>
              </a:rPr>
              <a:t>: Upload document image for OCR processing</a:t>
            </a:r>
          </a:p>
          <a:p>
            <a:pPr marL="285750" indent="-285750">
              <a:lnSpc>
                <a:spcPct val="150000"/>
              </a:lnSpc>
              <a:buFont typeface="Arial" panose="020B0604020202020204" pitchFamily="34" charset="0"/>
              <a:buChar char="•"/>
            </a:pPr>
            <a:r>
              <a:rPr lang="en-GB" b="1" dirty="0">
                <a:effectLst/>
                <a:latin typeface="Times New Roman" panose="02020603050405020304" pitchFamily="18" charset="0"/>
                <a:cs typeface="Times New Roman" panose="02020603050405020304" pitchFamily="18" charset="0"/>
              </a:rPr>
              <a:t>Select Preprocessing</a:t>
            </a:r>
            <a:r>
              <a:rPr lang="en-GB" b="0" dirty="0">
                <a:effectLst/>
                <a:latin typeface="Times New Roman" panose="02020603050405020304" pitchFamily="18" charset="0"/>
                <a:cs typeface="Times New Roman" panose="02020603050405020304" pitchFamily="18" charset="0"/>
              </a:rPr>
              <a:t>: Choose from available preprocessing methods</a:t>
            </a:r>
          </a:p>
          <a:p>
            <a:pPr marL="285750" indent="-285750">
              <a:lnSpc>
                <a:spcPct val="150000"/>
              </a:lnSpc>
              <a:buFont typeface="Arial" panose="020B0604020202020204" pitchFamily="34" charset="0"/>
              <a:buChar char="•"/>
            </a:pPr>
            <a:r>
              <a:rPr lang="en-GB" b="1" dirty="0">
                <a:effectLst/>
                <a:latin typeface="Times New Roman" panose="02020603050405020304" pitchFamily="18" charset="0"/>
                <a:cs typeface="Times New Roman" panose="02020603050405020304" pitchFamily="18" charset="0"/>
              </a:rPr>
              <a:t>Process Image</a:t>
            </a:r>
            <a:r>
              <a:rPr lang="en-GB" b="0" dirty="0">
                <a:effectLst/>
                <a:latin typeface="Times New Roman" panose="02020603050405020304" pitchFamily="18" charset="0"/>
                <a:cs typeface="Times New Roman" panose="02020603050405020304" pitchFamily="18" charset="0"/>
              </a:rPr>
              <a:t>: Extract text using selected OCR engine</a:t>
            </a:r>
          </a:p>
          <a:p>
            <a:pPr marL="285750" indent="-285750">
              <a:lnSpc>
                <a:spcPct val="150000"/>
              </a:lnSpc>
              <a:buFont typeface="Arial" panose="020B0604020202020204" pitchFamily="34" charset="0"/>
              <a:buChar char="•"/>
            </a:pPr>
            <a:r>
              <a:rPr lang="en-GB" b="1" dirty="0">
                <a:effectLst/>
                <a:latin typeface="Times New Roman" panose="02020603050405020304" pitchFamily="18" charset="0"/>
                <a:cs typeface="Times New Roman" panose="02020603050405020304" pitchFamily="18" charset="0"/>
              </a:rPr>
              <a:t>View Results</a:t>
            </a:r>
            <a:r>
              <a:rPr lang="en-GB" b="0" dirty="0">
                <a:effectLst/>
                <a:latin typeface="Times New Roman" panose="02020603050405020304" pitchFamily="18" charset="0"/>
                <a:cs typeface="Times New Roman" panose="02020603050405020304" pitchFamily="18" charset="0"/>
              </a:rPr>
              <a:t>: Compare OCR output with synthetic ground truth</a:t>
            </a:r>
          </a:p>
          <a:p>
            <a:pPr marL="285750" indent="-285750">
              <a:lnSpc>
                <a:spcPct val="150000"/>
              </a:lnSpc>
              <a:buFont typeface="Arial" panose="020B0604020202020204" pitchFamily="34" charset="0"/>
              <a:buChar char="•"/>
            </a:pPr>
            <a:r>
              <a:rPr lang="en-GB" b="1" dirty="0">
                <a:effectLst/>
                <a:latin typeface="Times New Roman" panose="02020603050405020304" pitchFamily="18" charset="0"/>
                <a:cs typeface="Times New Roman" panose="02020603050405020304" pitchFamily="18" charset="0"/>
              </a:rPr>
              <a:t>Analyse Similarity</a:t>
            </a:r>
            <a:r>
              <a:rPr lang="en-GB" b="0" dirty="0">
                <a:effectLst/>
                <a:latin typeface="Times New Roman" panose="02020603050405020304" pitchFamily="18" charset="0"/>
                <a:cs typeface="Times New Roman" panose="02020603050405020304" pitchFamily="18" charset="0"/>
              </a:rPr>
              <a:t>: Calculate and visualize similarity metrics</a:t>
            </a:r>
          </a:p>
          <a:p>
            <a:pPr marL="285750" indent="-285750">
              <a:lnSpc>
                <a:spcPct val="150000"/>
              </a:lnSpc>
              <a:buFont typeface="Arial" panose="020B0604020202020204" pitchFamily="34" charset="0"/>
              <a:buChar char="•"/>
            </a:pPr>
            <a:r>
              <a:rPr lang="en-GB" b="1" dirty="0">
                <a:effectLst/>
                <a:latin typeface="Times New Roman" panose="02020603050405020304" pitchFamily="18" charset="0"/>
                <a:cs typeface="Times New Roman" panose="02020603050405020304" pitchFamily="18" charset="0"/>
              </a:rPr>
              <a:t>Export Results</a:t>
            </a:r>
            <a:r>
              <a:rPr lang="en-GB" b="0" dirty="0">
                <a:effectLst/>
                <a:latin typeface="Times New Roman" panose="02020603050405020304" pitchFamily="18" charset="0"/>
                <a:cs typeface="Times New Roman" panose="02020603050405020304" pitchFamily="18" charset="0"/>
              </a:rPr>
              <a:t>: Generate Excel-based report with visualizations</a:t>
            </a:r>
          </a:p>
          <a:p>
            <a:pPr marL="285750" indent="-285750">
              <a:lnSpc>
                <a:spcPct val="150000"/>
              </a:lnSpc>
              <a:buFont typeface="Arial" panose="020B0604020202020204" pitchFamily="34" charset="0"/>
              <a:buChar char="•"/>
            </a:pPr>
            <a:endParaRPr lang="en-GB" dirty="0">
              <a:latin typeface="Times New Roman" panose="02020603050405020304" pitchFamily="18" charset="0"/>
              <a:cs typeface="Times New Roman" panose="02020603050405020304" pitchFamily="18" charset="0"/>
            </a:endParaRPr>
          </a:p>
          <a:p>
            <a:pPr>
              <a:lnSpc>
                <a:spcPct val="150000"/>
              </a:lnSpc>
            </a:pPr>
            <a:r>
              <a:rPr lang="en-GB" b="0" dirty="0">
                <a:effectLst/>
                <a:latin typeface="Times New Roman" panose="02020603050405020304" pitchFamily="18" charset="0"/>
                <a:cs typeface="Times New Roman" panose="02020603050405020304" pitchFamily="18" charset="0"/>
              </a:rPr>
              <a:t>A Demo video has been uploaded. Please Find the link here</a:t>
            </a:r>
          </a:p>
        </p:txBody>
      </p:sp>
      <p:pic>
        <p:nvPicPr>
          <p:cNvPr id="4" name="image5.png">
            <a:extLst>
              <a:ext uri="{FF2B5EF4-FFF2-40B4-BE49-F238E27FC236}">
                <a16:creationId xmlns:a16="http://schemas.microsoft.com/office/drawing/2014/main" id="{0E89E968-DBDE-B79C-92CD-6B7390E67375}"/>
              </a:ext>
            </a:extLst>
          </p:cNvPr>
          <p:cNvPicPr>
            <a:picLocks noChangeAspect="1"/>
          </p:cNvPicPr>
          <p:nvPr/>
        </p:nvPicPr>
        <p:blipFill>
          <a:blip r:embed="rId2"/>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spTree>
    <p:extLst>
      <p:ext uri="{BB962C8B-B14F-4D97-AF65-F5344CB8AC3E}">
        <p14:creationId xmlns:p14="http://schemas.microsoft.com/office/powerpoint/2010/main" val="3174088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E426ECA-3669-7205-26BF-325FB31BFF5A}"/>
            </a:ext>
          </a:extLst>
        </p:cNvPr>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A896BD3-6B4D-C30E-01D2-DBB3EEAC0832}"/>
              </a:ext>
            </a:extLst>
          </p:cNvPr>
          <p:cNvSpPr>
            <a:spLocks noGrp="1"/>
          </p:cNvSpPr>
          <p:nvPr>
            <p:ph type="title"/>
          </p:nvPr>
        </p:nvSpPr>
        <p:spPr>
          <a:xfrm>
            <a:off x="1371597" y="348865"/>
            <a:ext cx="10044023" cy="877729"/>
          </a:xfrm>
        </p:spPr>
        <p:txBody>
          <a:bodyPr anchor="ctr">
            <a:normAutofit/>
          </a:bodyPr>
          <a:lstStyle/>
          <a:p>
            <a:r>
              <a:rPr lang="en-IN" sz="4000">
                <a:solidFill>
                  <a:srgbClr val="FFFFFF"/>
                </a:solidFill>
              </a:rPr>
              <a:t>1. Objective</a:t>
            </a:r>
          </a:p>
        </p:txBody>
      </p:sp>
      <p:pic>
        <p:nvPicPr>
          <p:cNvPr id="5" name="image5.png" descr="A logo for a university&#10;&#10;AI-generated content may be incorrect.">
            <a:extLst>
              <a:ext uri="{FF2B5EF4-FFF2-40B4-BE49-F238E27FC236}">
                <a16:creationId xmlns:a16="http://schemas.microsoft.com/office/drawing/2014/main" id="{CEBA43CB-F4E6-FA8C-54B9-B8C4B078D43B}"/>
              </a:ext>
            </a:extLst>
          </p:cNvPr>
          <p:cNvPicPr>
            <a:picLocks noChangeAspect="1"/>
          </p:cNvPicPr>
          <p:nvPr/>
        </p:nvPicPr>
        <p:blipFill>
          <a:blip r:embed="rId2"/>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graphicFrame>
        <p:nvGraphicFramePr>
          <p:cNvPr id="7" name="Content Placeholder 2">
            <a:extLst>
              <a:ext uri="{FF2B5EF4-FFF2-40B4-BE49-F238E27FC236}">
                <a16:creationId xmlns:a16="http://schemas.microsoft.com/office/drawing/2014/main" id="{B4CD1DD3-1603-D167-067E-E9F65CEF123D}"/>
              </a:ext>
            </a:extLst>
          </p:cNvPr>
          <p:cNvGraphicFramePr>
            <a:graphicFrameLocks/>
          </p:cNvGraphicFramePr>
          <p:nvPr>
            <p:extLst>
              <p:ext uri="{D42A27DB-BD31-4B8C-83A1-F6EECF244321}">
                <p14:modId xmlns:p14="http://schemas.microsoft.com/office/powerpoint/2010/main" val="4123560490"/>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818388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7F1E31-DBEB-E107-7FB8-421CAFB94A27}"/>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6000" b="1" kern="1200">
                <a:solidFill>
                  <a:schemeClr val="tx2"/>
                </a:solidFill>
                <a:latin typeface="+mj-lt"/>
                <a:ea typeface="+mj-ea"/>
                <a:cs typeface="+mj-cs"/>
              </a:rPr>
              <a:t>Thank You</a:t>
            </a:r>
            <a:endParaRPr lang="en-US" sz="6000" b="1" kern="1200" dirty="0">
              <a:solidFill>
                <a:schemeClr val="tx2"/>
              </a:solidFill>
              <a:latin typeface="+mj-lt"/>
              <a:ea typeface="+mj-ea"/>
              <a:cs typeface="+mj-cs"/>
            </a:endParaRPr>
          </a:p>
        </p:txBody>
      </p:sp>
      <p:pic>
        <p:nvPicPr>
          <p:cNvPr id="33" name="Graphic 32" descr="Smiling Face with No Fill">
            <a:extLst>
              <a:ext uri="{FF2B5EF4-FFF2-40B4-BE49-F238E27FC236}">
                <a16:creationId xmlns:a16="http://schemas.microsoft.com/office/drawing/2014/main" id="{32C6BDB3-EF1B-4DBB-19AD-69A88DC31E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6109" y="2021850"/>
            <a:ext cx="2843177" cy="2843177"/>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40" name="Group 39">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41" name="Freeform: Shape 40">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42">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 name="image5.png">
            <a:extLst>
              <a:ext uri="{FF2B5EF4-FFF2-40B4-BE49-F238E27FC236}">
                <a16:creationId xmlns:a16="http://schemas.microsoft.com/office/drawing/2014/main" id="{51845BD1-6D29-678A-8CCD-BE9504FACF80}"/>
              </a:ext>
            </a:extLst>
          </p:cNvPr>
          <p:cNvPicPr>
            <a:picLocks noChangeAspect="1"/>
          </p:cNvPicPr>
          <p:nvPr/>
        </p:nvPicPr>
        <p:blipFill>
          <a:blip r:embed="rId5"/>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spTree>
    <p:extLst>
      <p:ext uri="{BB962C8B-B14F-4D97-AF65-F5344CB8AC3E}">
        <p14:creationId xmlns:p14="http://schemas.microsoft.com/office/powerpoint/2010/main" val="1715248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07" name="Rectangle 210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8" name="Rectangle 2107">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9" name="Rectangle 2108">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0" name="Rectangle 210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1" name="Rectangle 211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46AB5C66-2682-753D-6273-6F4CB8BEC484}"/>
              </a:ext>
            </a:extLst>
          </p:cNvPr>
          <p:cNvSpPr txBox="1"/>
          <p:nvPr/>
        </p:nvSpPr>
        <p:spPr>
          <a:xfrm>
            <a:off x="1371599" y="294538"/>
            <a:ext cx="9895951" cy="1033669"/>
          </a:xfrm>
          <a:prstGeom prst="rect">
            <a:avLst/>
          </a:prstGeom>
        </p:spPr>
        <p:txBody>
          <a:bodyPr vert="horz" lIns="91440" tIns="45720" rIns="91440" bIns="45720" rtlCol="0" anchor="ctr" anchorCtr="0" compatLnSpc="1">
            <a:normAutofit/>
          </a:bodyPr>
          <a:lstStyle/>
          <a:p>
            <a:pPr marR="0" lvl="0" fontAlgn="auto">
              <a:lnSpc>
                <a:spcPct val="90000"/>
              </a:lnSpc>
              <a:spcBef>
                <a:spcPct val="0"/>
              </a:spcBef>
              <a:spcAft>
                <a:spcPts val="600"/>
              </a:spcAft>
              <a:tabLst/>
              <a:defRPr sz="1800" b="0" i="0" u="none" strike="noStrike" kern="0" cap="none" spc="0" baseline="0">
                <a:solidFill>
                  <a:srgbClr val="000000"/>
                </a:solidFill>
                <a:uFillTx/>
              </a:defRPr>
            </a:pPr>
            <a:r>
              <a:rPr lang="en-US" sz="4000" dirty="0">
                <a:solidFill>
                  <a:srgbClr val="FFFFFF"/>
                </a:solidFill>
                <a:latin typeface="+mj-lt"/>
                <a:ea typeface="+mj-ea"/>
                <a:cs typeface="+mj-cs"/>
              </a:rPr>
              <a:t>2</a:t>
            </a:r>
            <a:r>
              <a:rPr lang="en-US" sz="4000" kern="1200" dirty="0">
                <a:solidFill>
                  <a:srgbClr val="FFFFFF"/>
                </a:solidFill>
                <a:latin typeface="+mj-lt"/>
                <a:ea typeface="+mj-ea"/>
                <a:cs typeface="+mj-cs"/>
              </a:rPr>
              <a:t>. Key Features</a:t>
            </a:r>
          </a:p>
        </p:txBody>
      </p:sp>
      <p:sp>
        <p:nvSpPr>
          <p:cNvPr id="2088" name="Content Placeholder 2">
            <a:extLst>
              <a:ext uri="{FF2B5EF4-FFF2-40B4-BE49-F238E27FC236}">
                <a16:creationId xmlns:a16="http://schemas.microsoft.com/office/drawing/2014/main" id="{A1FD499D-7C9B-36CA-B8CE-C4CB1E45E6C3}"/>
              </a:ext>
            </a:extLst>
          </p:cNvPr>
          <p:cNvSpPr txBox="1"/>
          <p:nvPr/>
        </p:nvSpPr>
        <p:spPr>
          <a:xfrm>
            <a:off x="1371599" y="2105083"/>
            <a:ext cx="9220201" cy="4245265"/>
          </a:xfrm>
          <a:prstGeom prst="rect">
            <a:avLst/>
          </a:prstGeom>
        </p:spPr>
        <p:txBody>
          <a:bodyPr vert="horz" lIns="91440" tIns="45720" rIns="91440" bIns="45720" rtlCol="0" anchor="ctr" anchorCtr="0" compatLnSpc="1">
            <a:normAutofit fontScale="92500" lnSpcReduction="10000"/>
          </a:bodyPr>
          <a:lstStyle/>
          <a:p>
            <a:pPr marL="114300" algn="just">
              <a:lnSpc>
                <a:spcPct val="90000"/>
              </a:lnSpc>
              <a:spcAft>
                <a:spcPts val="600"/>
              </a:spcAft>
            </a:pPr>
            <a:endParaRPr lang="en-US" sz="1600" b="0" i="0" dirty="0">
              <a:effectLst/>
            </a:endParaRPr>
          </a:p>
          <a:p>
            <a:pPr marL="342900" indent="-228600" algn="just">
              <a:lnSpc>
                <a:spcPct val="90000"/>
              </a:lnSpc>
              <a:spcAft>
                <a:spcPts val="600"/>
              </a:spcAft>
              <a:buFont typeface="Arial" panose="020B0604020202020204" pitchFamily="34" charset="0"/>
              <a:buChar char="•"/>
            </a:pPr>
            <a:r>
              <a:rPr lang="en-US" sz="1600" b="1" i="0" dirty="0">
                <a:effectLst/>
              </a:rPr>
              <a:t>Multi-Engine OCR Integration</a:t>
            </a:r>
            <a:r>
              <a:rPr lang="en-US" sz="1600" b="0" i="0" dirty="0">
                <a:effectLst/>
              </a:rPr>
              <a:t>: Support for multiple OCR engines (Tesseract OCR, </a:t>
            </a:r>
            <a:r>
              <a:rPr lang="en-US" sz="1600" b="0" i="0" dirty="0" err="1">
                <a:effectLst/>
              </a:rPr>
              <a:t>IronOCR</a:t>
            </a:r>
            <a:r>
              <a:rPr lang="en-US" sz="1600" b="0" i="0" dirty="0">
                <a:effectLst/>
              </a:rPr>
              <a:t>, Google Cloud Vision)</a:t>
            </a:r>
          </a:p>
          <a:p>
            <a:pPr marL="342900" indent="-228600" algn="just">
              <a:lnSpc>
                <a:spcPct val="90000"/>
              </a:lnSpc>
              <a:spcAft>
                <a:spcPts val="600"/>
              </a:spcAft>
              <a:buFont typeface="Arial" panose="020B0604020202020204" pitchFamily="34" charset="0"/>
              <a:buChar char="•"/>
            </a:pPr>
            <a:endParaRPr lang="en-US" sz="1600" b="1" i="0" dirty="0">
              <a:effectLst/>
            </a:endParaRPr>
          </a:p>
          <a:p>
            <a:pPr marL="342900" indent="-228600" algn="just">
              <a:lnSpc>
                <a:spcPct val="90000"/>
              </a:lnSpc>
              <a:spcAft>
                <a:spcPts val="600"/>
              </a:spcAft>
              <a:buFont typeface="Arial" panose="020B0604020202020204" pitchFamily="34" charset="0"/>
              <a:buChar char="•"/>
            </a:pPr>
            <a:r>
              <a:rPr lang="en-US" sz="1600" b="1" i="0" dirty="0">
                <a:effectLst/>
              </a:rPr>
              <a:t>Advanced Preprocessing Pipeline</a:t>
            </a:r>
            <a:r>
              <a:rPr lang="en-US" sz="1600" b="0" i="0" dirty="0">
                <a:effectLst/>
              </a:rPr>
              <a:t>: Configurable image preprocessing techniques (binarization, deskew, noise reduction, contrast enhancement)</a:t>
            </a:r>
          </a:p>
          <a:p>
            <a:pPr marL="342900" indent="-228600" algn="just">
              <a:lnSpc>
                <a:spcPct val="90000"/>
              </a:lnSpc>
              <a:spcAft>
                <a:spcPts val="600"/>
              </a:spcAft>
              <a:buFont typeface="Arial" panose="020B0604020202020204" pitchFamily="34" charset="0"/>
              <a:buChar char="•"/>
            </a:pPr>
            <a:endParaRPr lang="en-US" sz="1600" b="1" i="0" dirty="0">
              <a:effectLst/>
            </a:endParaRPr>
          </a:p>
          <a:p>
            <a:pPr marL="342900" indent="-228600" algn="just">
              <a:lnSpc>
                <a:spcPct val="90000"/>
              </a:lnSpc>
              <a:spcAft>
                <a:spcPts val="600"/>
              </a:spcAft>
              <a:buFont typeface="Arial" panose="020B0604020202020204" pitchFamily="34" charset="0"/>
              <a:buChar char="•"/>
            </a:pPr>
            <a:r>
              <a:rPr lang="en-US" sz="1600" b="1" i="0" dirty="0">
                <a:effectLst/>
              </a:rPr>
              <a:t>Text Similarity Analysis</a:t>
            </a:r>
            <a:r>
              <a:rPr lang="en-US" sz="1600" b="0" i="0" dirty="0">
                <a:effectLst/>
              </a:rPr>
              <a:t>: Comprehensive evaluation using cosine and Levenshtein similarity metrics</a:t>
            </a:r>
          </a:p>
          <a:p>
            <a:pPr marL="342900" indent="-228600" algn="just">
              <a:lnSpc>
                <a:spcPct val="90000"/>
              </a:lnSpc>
              <a:spcAft>
                <a:spcPts val="600"/>
              </a:spcAft>
              <a:buFont typeface="Arial" panose="020B0604020202020204" pitchFamily="34" charset="0"/>
              <a:buChar char="•"/>
            </a:pPr>
            <a:endParaRPr lang="en-US" sz="1600" b="1" i="0" dirty="0">
              <a:effectLst/>
            </a:endParaRPr>
          </a:p>
          <a:p>
            <a:pPr marL="342900" indent="-228600" algn="just">
              <a:lnSpc>
                <a:spcPct val="90000"/>
              </a:lnSpc>
              <a:spcAft>
                <a:spcPts val="600"/>
              </a:spcAft>
              <a:buFont typeface="Arial" panose="020B0604020202020204" pitchFamily="34" charset="0"/>
              <a:buChar char="•"/>
            </a:pPr>
            <a:r>
              <a:rPr lang="en-US" sz="1600" b="1" i="0" dirty="0">
                <a:effectLst/>
              </a:rPr>
              <a:t>Performance Visualization</a:t>
            </a:r>
            <a:r>
              <a:rPr lang="en-US" sz="1600" b="0" i="0" dirty="0">
                <a:effectLst/>
              </a:rPr>
              <a:t>: Excel-based heatmaps and charts for intuitive representation of OCR performance</a:t>
            </a:r>
          </a:p>
          <a:p>
            <a:pPr marL="342900" indent="-228600" algn="just">
              <a:lnSpc>
                <a:spcPct val="90000"/>
              </a:lnSpc>
              <a:spcAft>
                <a:spcPts val="600"/>
              </a:spcAft>
              <a:buFont typeface="Arial" panose="020B0604020202020204" pitchFamily="34" charset="0"/>
              <a:buChar char="•"/>
            </a:pPr>
            <a:endParaRPr lang="en-US" sz="1600" b="1" i="0" dirty="0">
              <a:effectLst/>
            </a:endParaRPr>
          </a:p>
          <a:p>
            <a:pPr marL="342900" indent="-228600" algn="just">
              <a:lnSpc>
                <a:spcPct val="90000"/>
              </a:lnSpc>
              <a:spcAft>
                <a:spcPts val="600"/>
              </a:spcAft>
              <a:buFont typeface="Arial" panose="020B0604020202020204" pitchFamily="34" charset="0"/>
              <a:buChar char="•"/>
            </a:pPr>
            <a:r>
              <a:rPr lang="en-US" sz="1600" b="1" i="0" dirty="0">
                <a:effectLst/>
              </a:rPr>
              <a:t>Embedding Analysis</a:t>
            </a:r>
            <a:r>
              <a:rPr lang="en-US" sz="1600" b="0" i="0" dirty="0">
                <a:effectLst/>
              </a:rPr>
              <a:t>: Vector representation of OCR results for detailed text similarity analysis</a:t>
            </a:r>
          </a:p>
          <a:p>
            <a:pPr marL="342900" indent="-228600" algn="just">
              <a:lnSpc>
                <a:spcPct val="90000"/>
              </a:lnSpc>
              <a:spcAft>
                <a:spcPts val="600"/>
              </a:spcAft>
              <a:buFont typeface="Arial" panose="020B0604020202020204" pitchFamily="34" charset="0"/>
              <a:buChar char="•"/>
            </a:pPr>
            <a:endParaRPr lang="en-US" sz="1600" b="1" i="0" dirty="0">
              <a:effectLst/>
            </a:endParaRPr>
          </a:p>
          <a:p>
            <a:pPr marL="342900" indent="-228600" algn="just">
              <a:lnSpc>
                <a:spcPct val="90000"/>
              </a:lnSpc>
              <a:spcAft>
                <a:spcPts val="600"/>
              </a:spcAft>
              <a:buFont typeface="Arial" panose="020B0604020202020204" pitchFamily="34" charset="0"/>
              <a:buChar char="•"/>
            </a:pPr>
            <a:r>
              <a:rPr lang="en-US" sz="1600" b="1" i="0" dirty="0">
                <a:effectLst/>
              </a:rPr>
              <a:t>Ensemble OCR texts for Synthetic Ground Truth</a:t>
            </a:r>
            <a:r>
              <a:rPr lang="en-US" sz="1600" b="0" i="0" dirty="0">
                <a:effectLst/>
              </a:rPr>
              <a:t>: Innovative approach combining multiple preprocessing techniques to generate high-quality reference text</a:t>
            </a:r>
          </a:p>
          <a:p>
            <a:pPr marL="342900" indent="-228600" algn="just">
              <a:lnSpc>
                <a:spcPct val="90000"/>
              </a:lnSpc>
              <a:spcAft>
                <a:spcPts val="600"/>
              </a:spcAft>
              <a:buFont typeface="Arial" panose="020B0604020202020204" pitchFamily="34" charset="0"/>
              <a:buChar char="•"/>
            </a:pPr>
            <a:endParaRPr lang="en-US" sz="1600" dirty="0"/>
          </a:p>
          <a:p>
            <a:pPr marL="342900" indent="-228600" algn="just">
              <a:lnSpc>
                <a:spcPct val="90000"/>
              </a:lnSpc>
              <a:spcAft>
                <a:spcPts val="600"/>
              </a:spcAft>
              <a:buFont typeface="Arial" panose="020B0604020202020204" pitchFamily="34" charset="0"/>
              <a:buChar char="•"/>
            </a:pPr>
            <a:r>
              <a:rPr lang="en-US" sz="1600" b="1" i="0" dirty="0">
                <a:effectLst/>
              </a:rPr>
              <a:t>Cross-Platform Interface</a:t>
            </a:r>
            <a:r>
              <a:rPr lang="en-US" sz="1600" b="0" i="0" dirty="0">
                <a:effectLst/>
              </a:rPr>
              <a:t>: Built with Avalonia UI framework for Windows and macOS compatibility</a:t>
            </a:r>
          </a:p>
          <a:p>
            <a:pPr marL="342900" indent="-228600" algn="just">
              <a:lnSpc>
                <a:spcPct val="90000"/>
              </a:lnSpc>
              <a:spcAft>
                <a:spcPts val="600"/>
              </a:spcAft>
              <a:buFont typeface="Arial" panose="020B0604020202020204" pitchFamily="34" charset="0"/>
              <a:buChar char="•"/>
            </a:pPr>
            <a:endParaRPr lang="en-US" sz="1600" b="0" i="0" dirty="0">
              <a:effectLst/>
            </a:endParaRPr>
          </a:p>
        </p:txBody>
      </p:sp>
      <p:pic>
        <p:nvPicPr>
          <p:cNvPr id="4" name="image5.png">
            <a:extLst>
              <a:ext uri="{FF2B5EF4-FFF2-40B4-BE49-F238E27FC236}">
                <a16:creationId xmlns:a16="http://schemas.microsoft.com/office/drawing/2014/main" id="{56F3BE4A-DCA7-E6C9-E0CD-5AB2B1D986F4}"/>
              </a:ext>
            </a:extLst>
          </p:cNvPr>
          <p:cNvPicPr>
            <a:picLocks noChangeAspect="1"/>
          </p:cNvPicPr>
          <p:nvPr/>
        </p:nvPicPr>
        <p:blipFill>
          <a:blip r:embed="rId2"/>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spTree>
    <p:extLst>
      <p:ext uri="{BB962C8B-B14F-4D97-AF65-F5344CB8AC3E}">
        <p14:creationId xmlns:p14="http://schemas.microsoft.com/office/powerpoint/2010/main" val="1481138201"/>
      </p:ext>
    </p:extLst>
  </p:cSld>
  <p:clrMapOvr>
    <a:masterClrMapping/>
  </p:clrMapOvr>
  <mc:AlternateContent xmlns:mc="http://schemas.openxmlformats.org/markup-compatibility/2006" xmlns:p14="http://schemas.microsoft.com/office/powerpoint/2010/main">
    <mc:Choice Requires="p14">
      <p:transition spd="slow" p14:dur="2000" advTm="201471"/>
    </mc:Choice>
    <mc:Fallback xmlns="">
      <p:transition spd="slow" advTm="20147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5.png">
            <a:extLst>
              <a:ext uri="{FF2B5EF4-FFF2-40B4-BE49-F238E27FC236}">
                <a16:creationId xmlns:a16="http://schemas.microsoft.com/office/drawing/2014/main" id="{3BA9ACA3-1035-3EB1-9CAB-ECC25F0F41EE}"/>
              </a:ext>
            </a:extLst>
          </p:cNvPr>
          <p:cNvPicPr>
            <a:picLocks noChangeAspect="1"/>
          </p:cNvPicPr>
          <p:nvPr/>
        </p:nvPicPr>
        <p:blipFill>
          <a:blip r:embed="rId2"/>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2" name="TextBox 1">
            <a:extLst>
              <a:ext uri="{FF2B5EF4-FFF2-40B4-BE49-F238E27FC236}">
                <a16:creationId xmlns:a16="http://schemas.microsoft.com/office/drawing/2014/main" id="{FA226978-228B-4504-2136-3736B4838EED}"/>
              </a:ext>
            </a:extLst>
          </p:cNvPr>
          <p:cNvSpPr txBox="1"/>
          <p:nvPr/>
        </p:nvSpPr>
        <p:spPr>
          <a:xfrm>
            <a:off x="4485294" y="5403273"/>
            <a:ext cx="3221408" cy="276999"/>
          </a:xfrm>
          <a:prstGeom prst="rect">
            <a:avLst/>
          </a:prstGeom>
          <a:noFill/>
        </p:spPr>
        <p:txBody>
          <a:bodyPr wrap="square">
            <a:spAutoFit/>
          </a:bodyPr>
          <a:lstStyle/>
          <a:p>
            <a:pPr marL="0" marR="0" algn="ctr">
              <a:spcBef>
                <a:spcPts val="0"/>
              </a:spcBef>
              <a:spcAft>
                <a:spcPts val="0"/>
              </a:spcAft>
            </a:pPr>
            <a:r>
              <a:rPr lang="en-US" sz="1200" dirty="0">
                <a:effectLst/>
                <a:latin typeface="Times New Roman" panose="02020603050405020304" pitchFamily="18" charset="0"/>
                <a:ea typeface="SimSun" panose="02010600030101010101" pitchFamily="2" charset="-122"/>
              </a:rPr>
              <a:t>Figure. 3.1: Workflow </a:t>
            </a:r>
            <a:r>
              <a:rPr lang="en-US" sz="1200" dirty="0">
                <a:latin typeface="Times New Roman" panose="02020603050405020304" pitchFamily="18" charset="0"/>
                <a:ea typeface="SimSun" panose="02010600030101010101" pitchFamily="2" charset="-122"/>
              </a:rPr>
              <a:t>of the Application</a:t>
            </a:r>
            <a:endParaRPr lang="en-US" sz="1200" dirty="0">
              <a:effectLst/>
              <a:latin typeface="Times New Roman" panose="02020603050405020304" pitchFamily="18" charset="0"/>
              <a:ea typeface="SimSun" panose="02010600030101010101" pitchFamily="2" charset="-122"/>
            </a:endParaRPr>
          </a:p>
        </p:txBody>
      </p:sp>
      <p:sp>
        <p:nvSpPr>
          <p:cNvPr id="4" name="Title 1">
            <a:extLst>
              <a:ext uri="{FF2B5EF4-FFF2-40B4-BE49-F238E27FC236}">
                <a16:creationId xmlns:a16="http://schemas.microsoft.com/office/drawing/2014/main" id="{C4705D3B-E5E6-BB24-FDC6-6B66E9D17B52}"/>
              </a:ext>
            </a:extLst>
          </p:cNvPr>
          <p:cNvSpPr txBox="1"/>
          <p:nvPr/>
        </p:nvSpPr>
        <p:spPr>
          <a:xfrm>
            <a:off x="1371597" y="348865"/>
            <a:ext cx="10044023" cy="877729"/>
          </a:xfrm>
          <a:prstGeom prst="rect">
            <a:avLst/>
          </a:prstGeom>
        </p:spPr>
        <p:txBody>
          <a:bodyPr vert="horz" lIns="91440" tIns="45720" rIns="91440" bIns="45720" rtlCol="0" anchor="ctr">
            <a:normAutofit/>
          </a:bodyPr>
          <a:lstStyle/>
          <a:p>
            <a:pPr>
              <a:lnSpc>
                <a:spcPct val="90000"/>
              </a:lnSpc>
              <a:spcBef>
                <a:spcPct val="0"/>
              </a:spcBef>
              <a:spcAft>
                <a:spcPts val="600"/>
              </a:spcAft>
              <a:defRPr sz="1800" b="0" i="0" u="none" strike="noStrike" kern="0" cap="none" spc="0" baseline="0">
                <a:solidFill>
                  <a:srgbClr val="000000"/>
                </a:solidFill>
                <a:uFillTx/>
              </a:defRPr>
            </a:pPr>
            <a:r>
              <a:rPr lang="en-US" sz="4000" dirty="0">
                <a:solidFill>
                  <a:schemeClr val="bg1"/>
                </a:solidFill>
                <a:latin typeface="+mj-lt"/>
              </a:rPr>
              <a:t>3</a:t>
            </a:r>
            <a:r>
              <a:rPr lang="en-US" sz="4000" kern="1200" dirty="0">
                <a:solidFill>
                  <a:schemeClr val="bg1"/>
                </a:solidFill>
                <a:latin typeface="+mj-lt"/>
                <a:ea typeface="+mj-ea"/>
                <a:cs typeface="+mj-cs"/>
              </a:rPr>
              <a:t>. Building Blocks of the </a:t>
            </a:r>
            <a:r>
              <a:rPr lang="en-US" sz="4000" dirty="0">
                <a:solidFill>
                  <a:schemeClr val="bg1"/>
                </a:solidFill>
                <a:latin typeface="+mj-lt"/>
                <a:ea typeface="SimSun" panose="02010600030101010101" pitchFamily="2" charset="-122"/>
              </a:rPr>
              <a:t>Application</a:t>
            </a:r>
            <a:endParaRPr lang="en-US" sz="4000" kern="1200" dirty="0">
              <a:solidFill>
                <a:schemeClr val="bg1"/>
              </a:solidFill>
              <a:latin typeface="+mj-lt"/>
              <a:ea typeface="+mj-ea"/>
              <a:cs typeface="+mj-cs"/>
            </a:endParaRPr>
          </a:p>
        </p:txBody>
      </p:sp>
      <p:pic>
        <p:nvPicPr>
          <p:cNvPr id="6" name="Picture 5" descr="A diagram of a flowchart&#10;&#10;AI-generated content may be incorrect.">
            <a:extLst>
              <a:ext uri="{FF2B5EF4-FFF2-40B4-BE49-F238E27FC236}">
                <a16:creationId xmlns:a16="http://schemas.microsoft.com/office/drawing/2014/main" id="{25583450-CF4C-257F-2429-09D09AB95D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881" y="2162198"/>
            <a:ext cx="11320522" cy="2891713"/>
          </a:xfrm>
          <a:prstGeom prst="rect">
            <a:avLst/>
          </a:prstGeom>
        </p:spPr>
      </p:pic>
    </p:spTree>
    <p:extLst>
      <p:ext uri="{BB962C8B-B14F-4D97-AF65-F5344CB8AC3E}">
        <p14:creationId xmlns:p14="http://schemas.microsoft.com/office/powerpoint/2010/main" val="1862477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6945870-B05E-468E-0A11-4F0466514C3B}"/>
            </a:ext>
          </a:extLst>
        </p:cNvPr>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8B165F26-8334-9E28-BE39-C8E767D2F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3A29A0F-0B5D-292F-AC77-40245AD66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EA141A1-BF76-BB48-395B-F3C7B41B4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C6D11A7-A0D8-9CD9-81A3-86D31C1BD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5.png">
            <a:extLst>
              <a:ext uri="{FF2B5EF4-FFF2-40B4-BE49-F238E27FC236}">
                <a16:creationId xmlns:a16="http://schemas.microsoft.com/office/drawing/2014/main" id="{1366622C-2A5F-5EEE-26D4-B93F398A5993}"/>
              </a:ext>
            </a:extLst>
          </p:cNvPr>
          <p:cNvPicPr>
            <a:picLocks noChangeAspect="1"/>
          </p:cNvPicPr>
          <p:nvPr/>
        </p:nvPicPr>
        <p:blipFill>
          <a:blip r:embed="rId2"/>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4" name="Title 1">
            <a:extLst>
              <a:ext uri="{FF2B5EF4-FFF2-40B4-BE49-F238E27FC236}">
                <a16:creationId xmlns:a16="http://schemas.microsoft.com/office/drawing/2014/main" id="{8708A091-B1DA-143B-8D0E-716604BC9E1E}"/>
              </a:ext>
            </a:extLst>
          </p:cNvPr>
          <p:cNvSpPr txBox="1"/>
          <p:nvPr/>
        </p:nvSpPr>
        <p:spPr>
          <a:xfrm>
            <a:off x="1371597" y="348865"/>
            <a:ext cx="10044023" cy="877729"/>
          </a:xfrm>
          <a:prstGeom prst="rect">
            <a:avLst/>
          </a:prstGeom>
        </p:spPr>
        <p:txBody>
          <a:bodyPr vert="horz" lIns="91440" tIns="45720" rIns="91440" bIns="45720" rtlCol="0" anchor="ctr">
            <a:normAutofit/>
          </a:bodyPr>
          <a:lstStyle/>
          <a:p>
            <a:pPr>
              <a:lnSpc>
                <a:spcPct val="90000"/>
              </a:lnSpc>
              <a:spcBef>
                <a:spcPct val="0"/>
              </a:spcBef>
              <a:spcAft>
                <a:spcPts val="600"/>
              </a:spcAft>
              <a:defRPr sz="1800" b="0" i="0" u="none" strike="noStrike" kern="0" cap="none" spc="0" baseline="0">
                <a:solidFill>
                  <a:srgbClr val="000000"/>
                </a:solidFill>
                <a:uFillTx/>
              </a:defRPr>
            </a:pPr>
            <a:r>
              <a:rPr lang="en-US" sz="4000">
                <a:solidFill>
                  <a:schemeClr val="bg1"/>
                </a:solidFill>
                <a:latin typeface="+mj-lt"/>
              </a:rPr>
              <a:t>3</a:t>
            </a:r>
            <a:r>
              <a:rPr lang="en-US" sz="4000" kern="1200">
                <a:solidFill>
                  <a:schemeClr val="bg1"/>
                </a:solidFill>
                <a:latin typeface="+mj-lt"/>
                <a:ea typeface="+mj-ea"/>
                <a:cs typeface="+mj-cs"/>
              </a:rPr>
              <a:t>. Building Blocks of the </a:t>
            </a:r>
            <a:r>
              <a:rPr lang="en-US" sz="4000">
                <a:solidFill>
                  <a:schemeClr val="bg1"/>
                </a:solidFill>
                <a:latin typeface="+mj-lt"/>
                <a:ea typeface="SimSun" panose="02010600030101010101" pitchFamily="2" charset="-122"/>
              </a:rPr>
              <a:t>Application</a:t>
            </a:r>
            <a:endParaRPr lang="en-US" sz="4000" kern="1200" dirty="0">
              <a:solidFill>
                <a:schemeClr val="bg1"/>
              </a:solidFill>
              <a:latin typeface="+mj-lt"/>
              <a:ea typeface="+mj-ea"/>
              <a:cs typeface="+mj-cs"/>
            </a:endParaRPr>
          </a:p>
        </p:txBody>
      </p:sp>
      <p:graphicFrame>
        <p:nvGraphicFramePr>
          <p:cNvPr id="39" name="TextBox 1">
            <a:extLst>
              <a:ext uri="{FF2B5EF4-FFF2-40B4-BE49-F238E27FC236}">
                <a16:creationId xmlns:a16="http://schemas.microsoft.com/office/drawing/2014/main" id="{4FFB5249-7167-F9A0-6357-DAED96619B69}"/>
              </a:ext>
            </a:extLst>
          </p:cNvPr>
          <p:cNvGraphicFramePr/>
          <p:nvPr>
            <p:extLst>
              <p:ext uri="{D42A27DB-BD31-4B8C-83A1-F6EECF244321}">
                <p14:modId xmlns:p14="http://schemas.microsoft.com/office/powerpoint/2010/main" val="2053985043"/>
              </p:ext>
            </p:extLst>
          </p:nvPr>
        </p:nvGraphicFramePr>
        <p:xfrm>
          <a:off x="965200" y="1742639"/>
          <a:ext cx="10020300" cy="42954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39576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22D4506-E406-E685-B047-89717D499299}"/>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38C6E81-0A1B-8C8B-D1F4-B4FA5A33BBAA}"/>
              </a:ext>
            </a:extLst>
          </p:cNvPr>
          <p:cNvSpPr txBox="1"/>
          <p:nvPr/>
        </p:nvSpPr>
        <p:spPr>
          <a:xfrm>
            <a:off x="1371599" y="294538"/>
            <a:ext cx="9895951" cy="1033669"/>
          </a:xfrm>
          <a:prstGeom prst="rect">
            <a:avLst/>
          </a:prstGeom>
        </p:spPr>
        <p:txBody>
          <a:bodyPr vert="horz" lIns="91440" tIns="45720" rIns="91440" bIns="45720" rtlCol="0" anchor="ctr">
            <a:normAutofit/>
          </a:bodyPr>
          <a:lstStyle/>
          <a:p>
            <a:pPr>
              <a:lnSpc>
                <a:spcPct val="90000"/>
              </a:lnSpc>
              <a:spcBef>
                <a:spcPct val="0"/>
              </a:spcBef>
              <a:spcAft>
                <a:spcPts val="600"/>
              </a:spcAft>
              <a:defRPr sz="1800" b="0" i="0" u="none" strike="noStrike" kern="0" cap="none" spc="0" baseline="0">
                <a:solidFill>
                  <a:srgbClr val="000000"/>
                </a:solidFill>
                <a:uFillTx/>
              </a:defRPr>
            </a:pPr>
            <a:r>
              <a:rPr lang="en-US" sz="4000" kern="1200">
                <a:solidFill>
                  <a:srgbClr val="FFFFFF"/>
                </a:solidFill>
                <a:latin typeface="+mj-lt"/>
                <a:ea typeface="+mj-ea"/>
                <a:cs typeface="+mj-cs"/>
              </a:rPr>
              <a:t>3. Building Blocks of the Application</a:t>
            </a:r>
          </a:p>
        </p:txBody>
      </p:sp>
      <p:sp>
        <p:nvSpPr>
          <p:cNvPr id="2" name="TextBox 1">
            <a:extLst>
              <a:ext uri="{FF2B5EF4-FFF2-40B4-BE49-F238E27FC236}">
                <a16:creationId xmlns:a16="http://schemas.microsoft.com/office/drawing/2014/main" id="{53507258-C863-45BC-8423-C43C3903C439}"/>
              </a:ext>
            </a:extLst>
          </p:cNvPr>
          <p:cNvSpPr txBox="1"/>
          <p:nvPr/>
        </p:nvSpPr>
        <p:spPr>
          <a:xfrm>
            <a:off x="1371599" y="1891970"/>
            <a:ext cx="9724031" cy="3683358"/>
          </a:xfrm>
          <a:prstGeom prst="rect">
            <a:avLst/>
          </a:prstGeom>
        </p:spPr>
        <p:txBody>
          <a:bodyPr vert="horz" lIns="91440" tIns="45720" rIns="91440" bIns="45720" rtlCol="0" anchor="ctr">
            <a:normAutofit/>
          </a:bodyPr>
          <a:lstStyle/>
          <a:p>
            <a:pPr algn="just">
              <a:lnSpc>
                <a:spcPct val="150000"/>
              </a:lnSpc>
              <a:spcAft>
                <a:spcPts val="600"/>
              </a:spcAft>
            </a:pPr>
            <a:r>
              <a:rPr lang="en-US" b="1" dirty="0">
                <a:effectLst/>
                <a:latin typeface="Times New Roman" panose="02020603050405020304" pitchFamily="18" charset="0"/>
                <a:cs typeface="Times New Roman" panose="02020603050405020304" pitchFamily="18" charset="0"/>
              </a:rPr>
              <a:t>Core Algorithms</a:t>
            </a:r>
            <a:endParaRPr lang="en-US" b="0" dirty="0">
              <a:effectLst/>
              <a:latin typeface="Times New Roman" panose="02020603050405020304" pitchFamily="18" charset="0"/>
              <a:cs typeface="Times New Roman" panose="02020603050405020304" pitchFamily="18" charset="0"/>
            </a:endParaRPr>
          </a:p>
          <a:p>
            <a:pPr indent="-228600" algn="just">
              <a:lnSpc>
                <a:spcPct val="150000"/>
              </a:lnSpc>
              <a:spcAft>
                <a:spcPts val="600"/>
              </a:spcAft>
              <a:buFont typeface="Arial" panose="020B0604020202020204" pitchFamily="34" charset="0"/>
              <a:buChar char="•"/>
            </a:pPr>
            <a:r>
              <a:rPr lang="en-US" sz="1600" b="1" dirty="0">
                <a:effectLst/>
                <a:latin typeface="Times New Roman" panose="02020603050405020304" pitchFamily="18" charset="0"/>
                <a:cs typeface="Times New Roman" panose="02020603050405020304" pitchFamily="18" charset="0"/>
              </a:rPr>
              <a:t>Cosine Similarity</a:t>
            </a:r>
            <a:r>
              <a:rPr lang="en-US" sz="1600" b="0" dirty="0">
                <a:effectLst/>
                <a:latin typeface="Times New Roman" panose="02020603050405020304" pitchFamily="18" charset="0"/>
                <a:cs typeface="Times New Roman" panose="02020603050405020304" pitchFamily="18" charset="0"/>
              </a:rPr>
              <a:t>: Measures semantic similarity between word frequency vectors</a:t>
            </a:r>
          </a:p>
          <a:p>
            <a:pPr indent="-228600" algn="just">
              <a:lnSpc>
                <a:spcPct val="150000"/>
              </a:lnSpc>
              <a:spcAft>
                <a:spcPts val="600"/>
              </a:spcAft>
              <a:buFont typeface="Arial" panose="020B0604020202020204" pitchFamily="34" charset="0"/>
              <a:buChar char="•"/>
            </a:pPr>
            <a:r>
              <a:rPr lang="en-US" sz="1600" b="1" dirty="0">
                <a:effectLst/>
                <a:latin typeface="Times New Roman" panose="02020603050405020304" pitchFamily="18" charset="0"/>
                <a:cs typeface="Times New Roman" panose="02020603050405020304" pitchFamily="18" charset="0"/>
              </a:rPr>
              <a:t>Levenshtein Similarity</a:t>
            </a:r>
            <a:r>
              <a:rPr lang="en-US" sz="1600" b="0" dirty="0">
                <a:effectLst/>
                <a:latin typeface="Times New Roman" panose="02020603050405020304" pitchFamily="18" charset="0"/>
                <a:cs typeface="Times New Roman" panose="02020603050405020304" pitchFamily="18" charset="0"/>
              </a:rPr>
              <a:t>: Calculates character-level edit distance between texts</a:t>
            </a:r>
          </a:p>
          <a:p>
            <a:pPr indent="-228600" algn="just">
              <a:lnSpc>
                <a:spcPct val="150000"/>
              </a:lnSpc>
              <a:spcAft>
                <a:spcPts val="600"/>
              </a:spcAft>
              <a:buFont typeface="Arial" panose="020B0604020202020204" pitchFamily="34" charset="0"/>
              <a:buChar char="•"/>
            </a:pPr>
            <a:r>
              <a:rPr lang="en-US" sz="1600" b="1" dirty="0">
                <a:effectLst/>
                <a:latin typeface="Times New Roman" panose="02020603050405020304" pitchFamily="18" charset="0"/>
                <a:cs typeface="Times New Roman" panose="02020603050405020304" pitchFamily="18" charset="0"/>
              </a:rPr>
              <a:t>Embedding Generation</a:t>
            </a:r>
            <a:r>
              <a:rPr lang="en-US" sz="1600" b="0" dirty="0">
                <a:effectLst/>
                <a:latin typeface="Times New Roman" panose="02020603050405020304" pitchFamily="18" charset="0"/>
                <a:cs typeface="Times New Roman" panose="02020603050405020304" pitchFamily="18" charset="0"/>
              </a:rPr>
              <a:t>: Converts text into vector representations for visualization and comparison</a:t>
            </a:r>
          </a:p>
          <a:p>
            <a:pPr indent="-228600" algn="just">
              <a:lnSpc>
                <a:spcPct val="150000"/>
              </a:lnSpc>
              <a:spcAft>
                <a:spcPts val="600"/>
              </a:spcAft>
              <a:buFont typeface="Arial" panose="020B0604020202020204" pitchFamily="34" charset="0"/>
              <a:buChar char="•"/>
            </a:pPr>
            <a:r>
              <a:rPr lang="en-US" sz="1600" b="1" dirty="0">
                <a:effectLst/>
                <a:latin typeface="Times New Roman" panose="02020603050405020304" pitchFamily="18" charset="0"/>
                <a:cs typeface="Times New Roman" panose="02020603050405020304" pitchFamily="18" charset="0"/>
              </a:rPr>
              <a:t>Majority Voting</a:t>
            </a:r>
            <a:r>
              <a:rPr lang="en-US" sz="1600" b="0" dirty="0">
                <a:effectLst/>
                <a:latin typeface="Times New Roman" panose="02020603050405020304" pitchFamily="18" charset="0"/>
                <a:cs typeface="Times New Roman" panose="02020603050405020304" pitchFamily="18" charset="0"/>
              </a:rPr>
              <a:t>: Combines multiple OCR results to generate accurate reference text</a:t>
            </a:r>
          </a:p>
          <a:p>
            <a:pPr indent="-228600" algn="just">
              <a:lnSpc>
                <a:spcPct val="150000"/>
              </a:lnSpc>
              <a:spcAft>
                <a:spcPts val="600"/>
              </a:spcAft>
              <a:buFont typeface="Arial" panose="020B0604020202020204" pitchFamily="34" charset="0"/>
              <a:buChar char="•"/>
            </a:pPr>
            <a:r>
              <a:rPr lang="en-US" sz="1600" b="1" dirty="0">
                <a:effectLst/>
                <a:latin typeface="Times New Roman" panose="02020603050405020304" pitchFamily="18" charset="0"/>
                <a:cs typeface="Times New Roman" panose="02020603050405020304" pitchFamily="18" charset="0"/>
              </a:rPr>
              <a:t>Clustering Analysis</a:t>
            </a:r>
            <a:r>
              <a:rPr lang="en-US" sz="1600" b="0" dirty="0">
                <a:effectLst/>
                <a:latin typeface="Times New Roman" panose="02020603050405020304" pitchFamily="18" charset="0"/>
                <a:cs typeface="Times New Roman" panose="02020603050405020304" pitchFamily="18" charset="0"/>
              </a:rPr>
              <a:t>: Groups preprocessing methods based on features for specific preprocessing types</a:t>
            </a:r>
          </a:p>
        </p:txBody>
      </p:sp>
      <p:pic>
        <p:nvPicPr>
          <p:cNvPr id="3" name="image5.png">
            <a:extLst>
              <a:ext uri="{FF2B5EF4-FFF2-40B4-BE49-F238E27FC236}">
                <a16:creationId xmlns:a16="http://schemas.microsoft.com/office/drawing/2014/main" id="{AB25F81D-179D-3486-848A-90B26C30E181}"/>
              </a:ext>
            </a:extLst>
          </p:cNvPr>
          <p:cNvPicPr>
            <a:picLocks noChangeAspect="1"/>
          </p:cNvPicPr>
          <p:nvPr/>
        </p:nvPicPr>
        <p:blipFill>
          <a:blip r:embed="rId2"/>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spTree>
    <p:extLst>
      <p:ext uri="{BB962C8B-B14F-4D97-AF65-F5344CB8AC3E}">
        <p14:creationId xmlns:p14="http://schemas.microsoft.com/office/powerpoint/2010/main" val="1634585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13">
            <a:extLst>
              <a:ext uri="{FF2B5EF4-FFF2-40B4-BE49-F238E27FC236}">
                <a16:creationId xmlns:a16="http://schemas.microsoft.com/office/drawing/2014/main" id="{902BE860-2E67-69B8-C7E0-DEBFE6060A29}"/>
              </a:ext>
            </a:extLst>
          </p:cNvPr>
          <p:cNvSpPr>
            <a:spLocks noGrp="1"/>
          </p:cNvSpPr>
          <p:nvPr>
            <p:ph idx="1"/>
          </p:nvPr>
        </p:nvSpPr>
        <p:spPr>
          <a:xfrm>
            <a:off x="932204" y="1897029"/>
            <a:ext cx="4529201" cy="4787614"/>
          </a:xfrm>
        </p:spPr>
        <p:txBody>
          <a:bodyPr>
            <a:normAutofit/>
          </a:bodyPr>
          <a:lstStyle/>
          <a:p>
            <a:pPr algn="just">
              <a:lnSpc>
                <a:spcPts val="1350"/>
              </a:lnSpc>
              <a:buNone/>
            </a:pPr>
            <a:r>
              <a:rPr lang="en-GB" sz="1800" b="1" dirty="0">
                <a:effectLst/>
                <a:latin typeface="Times New Roman" panose="02020603050405020304" pitchFamily="18" charset="0"/>
                <a:cs typeface="Times New Roman" panose="02020603050405020304" pitchFamily="18" charset="0"/>
              </a:rPr>
              <a:t>Ensemble OCR for Synthetic Ground Truth</a:t>
            </a:r>
          </a:p>
          <a:p>
            <a:pPr algn="just">
              <a:lnSpc>
                <a:spcPts val="1350"/>
              </a:lnSpc>
              <a:buNone/>
            </a:pPr>
            <a:endParaRPr lang="en-GB" sz="1800" b="0" dirty="0">
              <a:effectLst/>
              <a:latin typeface="Times New Roman" panose="02020603050405020304" pitchFamily="18" charset="0"/>
              <a:cs typeface="Times New Roman" panose="02020603050405020304" pitchFamily="18" charset="0"/>
            </a:endParaRPr>
          </a:p>
          <a:p>
            <a:pPr algn="just">
              <a:lnSpc>
                <a:spcPct val="150000"/>
              </a:lnSpc>
              <a:buNone/>
            </a:pPr>
            <a:r>
              <a:rPr lang="en-GB" sz="1600" b="1" dirty="0">
                <a:effectLst/>
                <a:latin typeface="Times New Roman" panose="02020603050405020304" pitchFamily="18" charset="0"/>
                <a:cs typeface="Times New Roman" panose="02020603050405020304" pitchFamily="18" charset="0"/>
              </a:rPr>
              <a:t>Primary Approach</a:t>
            </a:r>
            <a:r>
              <a:rPr lang="en-GB" sz="1600" dirty="0">
                <a:latin typeface="Times New Roman" panose="02020603050405020304" pitchFamily="18" charset="0"/>
                <a:cs typeface="Times New Roman" panose="02020603050405020304" pitchFamily="18" charset="0"/>
              </a:rPr>
              <a:t>: </a:t>
            </a:r>
            <a:r>
              <a:rPr lang="en-GB" sz="1600" b="0" dirty="0">
                <a:effectLst/>
                <a:latin typeface="Times New Roman" panose="02020603050405020304" pitchFamily="18" charset="0"/>
                <a:cs typeface="Times New Roman" panose="02020603050405020304" pitchFamily="18" charset="0"/>
              </a:rPr>
              <a:t>LLM-based text merging via API calls</a:t>
            </a:r>
          </a:p>
          <a:p>
            <a:pPr algn="just">
              <a:lnSpc>
                <a:spcPct val="100000"/>
              </a:lnSpc>
            </a:pPr>
            <a:r>
              <a:rPr lang="en-GB" sz="1600" b="0" dirty="0">
                <a:effectLst/>
                <a:latin typeface="Times New Roman" panose="02020603050405020304" pitchFamily="18" charset="0"/>
                <a:cs typeface="Times New Roman" panose="02020603050405020304" pitchFamily="18" charset="0"/>
              </a:rPr>
              <a:t>Sends all OCR results to specialized endpoint</a:t>
            </a:r>
          </a:p>
          <a:p>
            <a:pPr algn="just">
              <a:lnSpc>
                <a:spcPct val="100000"/>
              </a:lnSpc>
            </a:pPr>
            <a:r>
              <a:rPr lang="en-GB" sz="1600" b="0" dirty="0">
                <a:effectLst/>
                <a:latin typeface="Times New Roman" panose="02020603050405020304" pitchFamily="18" charset="0"/>
                <a:cs typeface="Times New Roman" panose="02020603050405020304" pitchFamily="18" charset="0"/>
              </a:rPr>
              <a:t>Leverages advanced language models to analyse and merge results</a:t>
            </a:r>
          </a:p>
          <a:p>
            <a:pPr algn="just">
              <a:lnSpc>
                <a:spcPct val="100000"/>
              </a:lnSpc>
            </a:pPr>
            <a:r>
              <a:rPr lang="en-GB" sz="1600" b="0" dirty="0">
                <a:effectLst/>
                <a:latin typeface="Times New Roman" panose="02020603050405020304" pitchFamily="18" charset="0"/>
                <a:cs typeface="Times New Roman" panose="02020603050405020304" pitchFamily="18" charset="0"/>
              </a:rPr>
              <a:t>Applies linguistic knowledge to correct errors</a:t>
            </a:r>
          </a:p>
          <a:p>
            <a:pPr algn="just">
              <a:lnSpc>
                <a:spcPct val="100000"/>
              </a:lnSpc>
            </a:pPr>
            <a:r>
              <a:rPr lang="en-GB" sz="1600" b="0" dirty="0">
                <a:effectLst/>
                <a:latin typeface="Times New Roman" panose="02020603050405020304" pitchFamily="18" charset="0"/>
                <a:cs typeface="Times New Roman" panose="02020603050405020304" pitchFamily="18" charset="0"/>
              </a:rPr>
              <a:t>Produces coherent and accurate text output</a:t>
            </a:r>
          </a:p>
        </p:txBody>
      </p:sp>
      <p:pic>
        <p:nvPicPr>
          <p:cNvPr id="2" name="image5.png">
            <a:extLst>
              <a:ext uri="{FF2B5EF4-FFF2-40B4-BE49-F238E27FC236}">
                <a16:creationId xmlns:a16="http://schemas.microsoft.com/office/drawing/2014/main" id="{9B6F7EC5-7755-50F3-77C1-DB28C925DB51}"/>
              </a:ext>
            </a:extLst>
          </p:cNvPr>
          <p:cNvPicPr>
            <a:picLocks noChangeAspect="1"/>
          </p:cNvPicPr>
          <p:nvPr/>
        </p:nvPicPr>
        <p:blipFill>
          <a:blip r:embed="rId2"/>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5" name="Title 1">
            <a:extLst>
              <a:ext uri="{FF2B5EF4-FFF2-40B4-BE49-F238E27FC236}">
                <a16:creationId xmlns:a16="http://schemas.microsoft.com/office/drawing/2014/main" id="{C6FBE3FE-3CF1-99BA-38D0-FE09AD756B57}"/>
              </a:ext>
            </a:extLst>
          </p:cNvPr>
          <p:cNvSpPr txBox="1"/>
          <p:nvPr/>
        </p:nvSpPr>
        <p:spPr>
          <a:xfrm>
            <a:off x="1371597" y="348865"/>
            <a:ext cx="10044023" cy="877729"/>
          </a:xfrm>
          <a:prstGeom prst="rect">
            <a:avLst/>
          </a:prstGeom>
        </p:spPr>
        <p:txBody>
          <a:bodyPr vert="horz" lIns="91440" tIns="45720" rIns="91440" bIns="45720" rtlCol="0" anchor="ctr">
            <a:normAutofit/>
          </a:bodyPr>
          <a:lstStyle/>
          <a:p>
            <a:pPr>
              <a:lnSpc>
                <a:spcPct val="90000"/>
              </a:lnSpc>
              <a:spcBef>
                <a:spcPct val="0"/>
              </a:spcBef>
              <a:spcAft>
                <a:spcPts val="600"/>
              </a:spcAft>
              <a:defRPr sz="1800" b="0" i="0" u="none" strike="noStrike" kern="0" cap="none" spc="0" baseline="0">
                <a:solidFill>
                  <a:srgbClr val="000000"/>
                </a:solidFill>
                <a:uFillTx/>
              </a:defRPr>
            </a:pPr>
            <a:r>
              <a:rPr lang="en-US" sz="4000" kern="1200" dirty="0">
                <a:solidFill>
                  <a:schemeClr val="bg1"/>
                </a:solidFill>
                <a:latin typeface="+mj-lt"/>
                <a:ea typeface="+mj-ea"/>
                <a:cs typeface="+mj-cs"/>
              </a:rPr>
              <a:t>4. Design Principles of Ensemble </a:t>
            </a:r>
            <a:r>
              <a:rPr lang="en-US" sz="4000" dirty="0">
                <a:solidFill>
                  <a:schemeClr val="bg1"/>
                </a:solidFill>
                <a:effectLst/>
                <a:latin typeface="+mj-lt"/>
                <a:ea typeface="SimSun" panose="02010600030101010101" pitchFamily="2" charset="-122"/>
              </a:rPr>
              <a:t>Technique</a:t>
            </a:r>
            <a:endParaRPr lang="en-US" sz="4000" kern="1200" dirty="0">
              <a:solidFill>
                <a:schemeClr val="bg1"/>
              </a:solidFill>
              <a:latin typeface="+mj-lt"/>
              <a:ea typeface="+mj-ea"/>
              <a:cs typeface="+mj-cs"/>
            </a:endParaRPr>
          </a:p>
        </p:txBody>
      </p:sp>
      <p:sp>
        <p:nvSpPr>
          <p:cNvPr id="4" name="Content Placeholder 13">
            <a:extLst>
              <a:ext uri="{FF2B5EF4-FFF2-40B4-BE49-F238E27FC236}">
                <a16:creationId xmlns:a16="http://schemas.microsoft.com/office/drawing/2014/main" id="{B0047CC0-C947-622A-99D9-6D3708AB2853}"/>
              </a:ext>
            </a:extLst>
          </p:cNvPr>
          <p:cNvSpPr txBox="1">
            <a:spLocks/>
          </p:cNvSpPr>
          <p:nvPr/>
        </p:nvSpPr>
        <p:spPr>
          <a:xfrm>
            <a:off x="6730595" y="1721521"/>
            <a:ext cx="4529201" cy="47876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ts val="1350"/>
              </a:lnSpc>
              <a:buNone/>
            </a:pPr>
            <a:endParaRPr lang="en-GB" sz="1800" b="1" dirty="0">
              <a:effectLst/>
              <a:latin typeface="Times New Roman" panose="02020603050405020304" pitchFamily="18" charset="0"/>
              <a:cs typeface="Times New Roman" panose="02020603050405020304" pitchFamily="18" charset="0"/>
            </a:endParaRPr>
          </a:p>
          <a:p>
            <a:pPr algn="just">
              <a:lnSpc>
                <a:spcPts val="1350"/>
              </a:lnSpc>
              <a:buNone/>
            </a:pPr>
            <a:endParaRPr lang="en-GB" sz="1800" b="1" dirty="0">
              <a:latin typeface="Times New Roman" panose="02020603050405020304" pitchFamily="18" charset="0"/>
              <a:cs typeface="Times New Roman" panose="02020603050405020304" pitchFamily="18" charset="0"/>
            </a:endParaRPr>
          </a:p>
          <a:p>
            <a:pPr algn="just">
              <a:lnSpc>
                <a:spcPts val="1350"/>
              </a:lnSpc>
              <a:buNone/>
            </a:pPr>
            <a:endParaRPr lang="en-GB" sz="1800" b="1" dirty="0">
              <a:effectLst/>
              <a:latin typeface="Times New Roman" panose="02020603050405020304" pitchFamily="18" charset="0"/>
              <a:cs typeface="Times New Roman" panose="02020603050405020304" pitchFamily="18" charset="0"/>
            </a:endParaRPr>
          </a:p>
          <a:p>
            <a:pPr algn="just">
              <a:lnSpc>
                <a:spcPts val="1350"/>
              </a:lnSpc>
              <a:buNone/>
            </a:pPr>
            <a:r>
              <a:rPr lang="en-GB" sz="1600" b="1" dirty="0">
                <a:effectLst/>
                <a:latin typeface="Times New Roman" panose="02020603050405020304" pitchFamily="18" charset="0"/>
                <a:cs typeface="Times New Roman" panose="02020603050405020304" pitchFamily="18" charset="0"/>
              </a:rPr>
              <a:t>Fallback Mechanism</a:t>
            </a:r>
            <a:r>
              <a:rPr lang="en-GB" sz="1600" b="0" dirty="0">
                <a:effectLst/>
                <a:latin typeface="Times New Roman" panose="02020603050405020304" pitchFamily="18" charset="0"/>
                <a:cs typeface="Times New Roman" panose="02020603050405020304" pitchFamily="18" charset="0"/>
              </a:rPr>
              <a:t>: Enhanced majority voting algorithm</a:t>
            </a:r>
          </a:p>
          <a:p>
            <a:pPr algn="just">
              <a:lnSpc>
                <a:spcPct val="100000"/>
              </a:lnSpc>
            </a:pPr>
            <a:r>
              <a:rPr lang="en-GB" sz="1600" b="0" dirty="0">
                <a:effectLst/>
                <a:latin typeface="Times New Roman" panose="02020603050405020304" pitchFamily="18" charset="0"/>
                <a:cs typeface="Times New Roman" panose="02020603050405020304" pitchFamily="18" charset="0"/>
              </a:rPr>
              <a:t>Text normalization (standardizing whitespace, removing special characters)</a:t>
            </a:r>
          </a:p>
          <a:p>
            <a:pPr algn="just">
              <a:lnSpc>
                <a:spcPct val="100000"/>
              </a:lnSpc>
            </a:pPr>
            <a:r>
              <a:rPr lang="en-GB" sz="1600" b="0" dirty="0">
                <a:effectLst/>
                <a:latin typeface="Times New Roman" panose="02020603050405020304" pitchFamily="18" charset="0"/>
                <a:cs typeface="Times New Roman" panose="02020603050405020304" pitchFamily="18" charset="0"/>
              </a:rPr>
              <a:t>Length filtering (removing very short OCR results)</a:t>
            </a:r>
          </a:p>
          <a:p>
            <a:pPr algn="just">
              <a:lnSpc>
                <a:spcPct val="100000"/>
              </a:lnSpc>
            </a:pPr>
            <a:r>
              <a:rPr lang="en-GB" sz="1600" b="0" dirty="0">
                <a:effectLst/>
                <a:latin typeface="Times New Roman" panose="02020603050405020304" pitchFamily="18" charset="0"/>
                <a:cs typeface="Times New Roman" panose="02020603050405020304" pitchFamily="18" charset="0"/>
              </a:rPr>
              <a:t>Line-by-line processing (identifying most common version)</a:t>
            </a:r>
          </a:p>
          <a:p>
            <a:pPr algn="just">
              <a:lnSpc>
                <a:spcPct val="100000"/>
              </a:lnSpc>
            </a:pPr>
            <a:r>
              <a:rPr lang="en-GB" sz="1600" b="0" dirty="0">
                <a:effectLst/>
                <a:latin typeface="Times New Roman" panose="02020603050405020304" pitchFamily="18" charset="0"/>
                <a:cs typeface="Times New Roman" panose="02020603050405020304" pitchFamily="18" charset="0"/>
              </a:rPr>
              <a:t>Word-level frequency analysis (selecting most common words)</a:t>
            </a:r>
          </a:p>
          <a:p>
            <a:pPr algn="just">
              <a:lnSpc>
                <a:spcPct val="100000"/>
              </a:lnSpc>
            </a:pPr>
            <a:r>
              <a:rPr lang="en-GB" sz="1600" b="0" dirty="0">
                <a:effectLst/>
                <a:latin typeface="Times New Roman" panose="02020603050405020304" pitchFamily="18" charset="0"/>
                <a:cs typeface="Times New Roman" panose="02020603050405020304" pitchFamily="18" charset="0"/>
              </a:rPr>
              <a:t>Text reconstruction (recombining selected words and lines)</a:t>
            </a:r>
          </a:p>
        </p:txBody>
      </p:sp>
    </p:spTree>
    <p:extLst>
      <p:ext uri="{BB962C8B-B14F-4D97-AF65-F5344CB8AC3E}">
        <p14:creationId xmlns:p14="http://schemas.microsoft.com/office/powerpoint/2010/main" val="398334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6CF307C7-0A89-F7AB-52BF-B48FFE134C70}"/>
            </a:ext>
          </a:extLst>
        </p:cNvPr>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8AF8969F-D6EC-A1B2-13B7-1632230255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F75B390B-F687-225B-DA29-0BD674BB8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6C9682C5-FB08-4188-77E4-65DEEDE4D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7FB4BC49-636D-0D39-1356-343F0D093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13">
            <a:extLst>
              <a:ext uri="{FF2B5EF4-FFF2-40B4-BE49-F238E27FC236}">
                <a16:creationId xmlns:a16="http://schemas.microsoft.com/office/drawing/2014/main" id="{1BAF5F71-EEA1-10A8-C1F1-081C8BEC3573}"/>
              </a:ext>
            </a:extLst>
          </p:cNvPr>
          <p:cNvSpPr>
            <a:spLocks noGrp="1"/>
          </p:cNvSpPr>
          <p:nvPr>
            <p:ph idx="1"/>
          </p:nvPr>
        </p:nvSpPr>
        <p:spPr>
          <a:xfrm>
            <a:off x="233299" y="1822348"/>
            <a:ext cx="6482293" cy="4787614"/>
          </a:xfrm>
        </p:spPr>
        <p:txBody>
          <a:bodyPr>
            <a:normAutofit/>
          </a:bodyPr>
          <a:lstStyle/>
          <a:p>
            <a:pPr algn="just">
              <a:buNone/>
            </a:pPr>
            <a:r>
              <a:rPr lang="en-GB" sz="1800" b="1" dirty="0">
                <a:latin typeface="Times New Roman" panose="02020603050405020304" pitchFamily="18" charset="0"/>
                <a:cs typeface="Times New Roman" panose="02020603050405020304" pitchFamily="18" charset="0"/>
              </a:rPr>
              <a:t>Process Overview</a:t>
            </a:r>
          </a:p>
          <a:p>
            <a:pPr algn="just">
              <a:buNone/>
            </a:pPr>
            <a:r>
              <a:rPr lang="en-GB" sz="1800" dirty="0">
                <a:latin typeface="Times New Roman" panose="02020603050405020304" pitchFamily="18" charset="0"/>
                <a:cs typeface="Times New Roman" panose="02020603050405020304" pitchFamily="18" charset="0"/>
              </a:rPr>
              <a:t>    </a:t>
            </a:r>
            <a:r>
              <a:rPr lang="en-GB" sz="1400" dirty="0">
                <a:latin typeface="Times New Roman" panose="02020603050405020304" pitchFamily="18" charset="0"/>
                <a:cs typeface="Times New Roman" panose="02020603050405020304" pitchFamily="18" charset="0"/>
              </a:rPr>
              <a:t>This ensemble method uses </a:t>
            </a:r>
            <a:r>
              <a:rPr lang="en-GB" sz="1400" b="1" dirty="0">
                <a:latin typeface="Times New Roman" panose="02020603050405020304" pitchFamily="18" charset="0"/>
                <a:cs typeface="Times New Roman" panose="02020603050405020304" pitchFamily="18" charset="0"/>
              </a:rPr>
              <a:t>majority voting</a:t>
            </a:r>
            <a:r>
              <a:rPr lang="en-GB" sz="1400" dirty="0">
                <a:latin typeface="Times New Roman" panose="02020603050405020304" pitchFamily="18" charset="0"/>
                <a:cs typeface="Times New Roman" panose="02020603050405020304" pitchFamily="18" charset="0"/>
              </a:rPr>
              <a:t> to determine the most accurate text output from multiple inputs, ensuring better reliability and accuracy</a:t>
            </a:r>
            <a:r>
              <a:rPr lang="en-GB" sz="1700" dirty="0">
                <a:latin typeface="Times New Roman" panose="02020603050405020304" pitchFamily="18" charset="0"/>
                <a:cs typeface="Times New Roman" panose="02020603050405020304" pitchFamily="18" charset="0"/>
              </a:rPr>
              <a:t>.</a:t>
            </a:r>
          </a:p>
          <a:p>
            <a:pPr algn="just">
              <a:buNone/>
            </a:pPr>
            <a:endParaRPr lang="en-GB" sz="1800" dirty="0">
              <a:latin typeface="Times New Roman" panose="02020603050405020304" pitchFamily="18" charset="0"/>
              <a:cs typeface="Times New Roman" panose="02020603050405020304" pitchFamily="18" charset="0"/>
            </a:endParaRPr>
          </a:p>
          <a:p>
            <a:pPr marL="0" indent="0" algn="just">
              <a:buNone/>
            </a:pPr>
            <a:r>
              <a:rPr lang="en-GB" sz="1600" b="1" dirty="0">
                <a:latin typeface="Times New Roman" panose="02020603050405020304" pitchFamily="18" charset="0"/>
                <a:cs typeface="Times New Roman" panose="02020603050405020304" pitchFamily="18" charset="0"/>
              </a:rPr>
              <a:t>Workflow:</a:t>
            </a:r>
          </a:p>
          <a:p>
            <a:pPr marL="342900" indent="-342900" algn="just">
              <a:buFont typeface="+mj-lt"/>
              <a:buAutoNum type="arabicPeriod"/>
            </a:pPr>
            <a:r>
              <a:rPr lang="en-GB" sz="1400" b="1" dirty="0">
                <a:latin typeface="Times New Roman" panose="02020603050405020304" pitchFamily="18" charset="0"/>
                <a:cs typeface="Times New Roman" panose="02020603050405020304" pitchFamily="18" charset="0"/>
              </a:rPr>
              <a:t>Input List of Strings</a:t>
            </a:r>
            <a:r>
              <a:rPr lang="en-GB" sz="1400" dirty="0">
                <a:latin typeface="Times New Roman" panose="02020603050405020304" pitchFamily="18" charset="0"/>
                <a:cs typeface="Times New Roman" panose="02020603050405020304" pitchFamily="18" charset="0"/>
              </a:rPr>
              <a:t> - Multiple text outputs are collected from different models or sources.</a:t>
            </a:r>
          </a:p>
          <a:p>
            <a:pPr marL="342900" indent="-342900" algn="just">
              <a:buFont typeface="+mj-lt"/>
              <a:buAutoNum type="arabicPeriod"/>
            </a:pPr>
            <a:r>
              <a:rPr lang="en-GB" sz="1400" b="1" dirty="0">
                <a:latin typeface="Times New Roman" panose="02020603050405020304" pitchFamily="18" charset="0"/>
                <a:cs typeface="Times New Roman" panose="02020603050405020304" pitchFamily="18" charset="0"/>
              </a:rPr>
              <a:t>Majority Voting using LLM</a:t>
            </a:r>
            <a:r>
              <a:rPr lang="en-GB" sz="1400" dirty="0">
                <a:latin typeface="Times New Roman" panose="02020603050405020304" pitchFamily="18" charset="0"/>
                <a:cs typeface="Times New Roman" panose="02020603050405020304" pitchFamily="18" charset="0"/>
              </a:rPr>
              <a:t> - The system identifies the most frequently occurring words or phrases.</a:t>
            </a:r>
          </a:p>
          <a:p>
            <a:pPr marL="342900" indent="-342900" algn="just">
              <a:buFont typeface="+mj-lt"/>
              <a:buAutoNum type="arabicPeriod"/>
            </a:pPr>
            <a:r>
              <a:rPr lang="en-GB" sz="1400" b="1" dirty="0">
                <a:latin typeface="Times New Roman" panose="02020603050405020304" pitchFamily="18" charset="0"/>
                <a:cs typeface="Times New Roman" panose="02020603050405020304" pitchFamily="18" charset="0"/>
              </a:rPr>
              <a:t>Decision Point (D): Check for Majority Agreement</a:t>
            </a:r>
            <a:endParaRPr lang="en-GB" sz="1400" dirty="0">
              <a:latin typeface="Times New Roman" panose="02020603050405020304" pitchFamily="18" charset="0"/>
              <a:cs typeface="Times New Roman" panose="02020603050405020304" pitchFamily="18" charset="0"/>
            </a:endParaRPr>
          </a:p>
          <a:p>
            <a:pPr marL="800100" lvl="1" indent="-342900" algn="just">
              <a:buFont typeface="+mj-lt"/>
              <a:buAutoNum type="arabicPeriod"/>
            </a:pPr>
            <a:r>
              <a:rPr lang="en-GB" sz="1400" b="1" dirty="0">
                <a:latin typeface="Times New Roman" panose="02020603050405020304" pitchFamily="18" charset="0"/>
                <a:cs typeface="Times New Roman" panose="02020603050405020304" pitchFamily="18" charset="0"/>
              </a:rPr>
              <a:t>Yes:</a:t>
            </a:r>
            <a:r>
              <a:rPr lang="en-GB" sz="1400" dirty="0">
                <a:latin typeface="Times New Roman" panose="02020603050405020304" pitchFamily="18" charset="0"/>
                <a:cs typeface="Times New Roman" panose="02020603050405020304" pitchFamily="18" charset="0"/>
              </a:rPr>
              <a:t> If a word/phrase has the highest frequency, select it.</a:t>
            </a:r>
          </a:p>
          <a:p>
            <a:pPr marL="800100" lvl="1" indent="-342900" algn="just">
              <a:buFont typeface="+mj-lt"/>
              <a:buAutoNum type="arabicPeriod"/>
            </a:pPr>
            <a:r>
              <a:rPr lang="en-GB" sz="1400" b="1" dirty="0">
                <a:latin typeface="Times New Roman" panose="02020603050405020304" pitchFamily="18" charset="0"/>
                <a:cs typeface="Times New Roman" panose="02020603050405020304" pitchFamily="18" charset="0"/>
              </a:rPr>
              <a:t>No:</a:t>
            </a:r>
            <a:r>
              <a:rPr lang="en-GB" sz="1400" dirty="0">
                <a:latin typeface="Times New Roman" panose="02020603050405020304" pitchFamily="18" charset="0"/>
                <a:cs typeface="Times New Roman" panose="02020603050405020304" pitchFamily="18" charset="0"/>
              </a:rPr>
              <a:t> If there's a tie, apply a predefined tie-breaking rule.</a:t>
            </a:r>
          </a:p>
          <a:p>
            <a:pPr marL="342900" indent="-342900" algn="just">
              <a:buFont typeface="+mj-lt"/>
              <a:buAutoNum type="arabicPeriod"/>
            </a:pPr>
            <a:r>
              <a:rPr lang="en-GB" sz="1400" b="1" dirty="0">
                <a:latin typeface="Times New Roman" panose="02020603050405020304" pitchFamily="18" charset="0"/>
                <a:cs typeface="Times New Roman" panose="02020603050405020304" pitchFamily="18" charset="0"/>
              </a:rPr>
              <a:t>Apply Tie-Breaking Rule (If Necessary)</a:t>
            </a:r>
            <a:r>
              <a:rPr lang="en-GB" sz="1400" dirty="0">
                <a:latin typeface="Times New Roman" panose="02020603050405020304" pitchFamily="18" charset="0"/>
                <a:cs typeface="Times New Roman" panose="02020603050405020304" pitchFamily="18" charset="0"/>
              </a:rPr>
              <a:t> - Resolve conflicts using heuristic rules.</a:t>
            </a:r>
          </a:p>
          <a:p>
            <a:pPr marL="342900" indent="-342900" algn="just">
              <a:buFont typeface="+mj-lt"/>
              <a:buAutoNum type="arabicPeriod"/>
            </a:pPr>
            <a:r>
              <a:rPr lang="en-GB" sz="1400" b="1" dirty="0">
                <a:latin typeface="Times New Roman" panose="02020603050405020304" pitchFamily="18" charset="0"/>
                <a:cs typeface="Times New Roman" panose="02020603050405020304" pitchFamily="18" charset="0"/>
              </a:rPr>
              <a:t>Produce Final Output String</a:t>
            </a:r>
            <a:r>
              <a:rPr lang="en-GB" sz="1400" dirty="0">
                <a:latin typeface="Times New Roman" panose="02020603050405020304" pitchFamily="18" charset="0"/>
                <a:cs typeface="Times New Roman" panose="02020603050405020304" pitchFamily="18" charset="0"/>
              </a:rPr>
              <a:t> - The most agreed-upon text is selected.</a:t>
            </a:r>
          </a:p>
          <a:p>
            <a:pPr marL="342900" indent="-342900" algn="just">
              <a:buFont typeface="+mj-lt"/>
              <a:buAutoNum type="arabicPeriod"/>
            </a:pPr>
            <a:r>
              <a:rPr lang="en-GB" sz="1400" b="1" dirty="0">
                <a:latin typeface="Times New Roman" panose="02020603050405020304" pitchFamily="18" charset="0"/>
                <a:cs typeface="Times New Roman" panose="02020603050405020304" pitchFamily="18" charset="0"/>
              </a:rPr>
              <a:t>Output Ground Truth Text</a:t>
            </a:r>
            <a:r>
              <a:rPr lang="en-GB" sz="1400" dirty="0">
                <a:latin typeface="Times New Roman" panose="02020603050405020304" pitchFamily="18" charset="0"/>
                <a:cs typeface="Times New Roman" panose="02020603050405020304" pitchFamily="18" charset="0"/>
              </a:rPr>
              <a:t> – The final result is considered the best available truth (synthetic ground truth).</a:t>
            </a:r>
          </a:p>
          <a:p>
            <a:pPr marL="342900" indent="-342900" algn="just">
              <a:buFont typeface="+mj-lt"/>
              <a:buAutoNum type="arabicPeriod"/>
            </a:pPr>
            <a:endParaRPr lang="en-GB" sz="1400" b="1" dirty="0">
              <a:latin typeface="Times New Roman" panose="02020603050405020304" pitchFamily="18" charset="0"/>
              <a:cs typeface="Times New Roman" panose="02020603050405020304" pitchFamily="18" charset="0"/>
            </a:endParaRPr>
          </a:p>
          <a:p>
            <a:pPr algn="just"/>
            <a:endParaRPr lang="en-IN" sz="1600" dirty="0">
              <a:latin typeface="Times New Roman" panose="02020603050405020304" pitchFamily="18" charset="0"/>
              <a:cs typeface="Times New Roman" panose="02020603050405020304" pitchFamily="18" charset="0"/>
            </a:endParaRPr>
          </a:p>
        </p:txBody>
      </p:sp>
      <p:pic>
        <p:nvPicPr>
          <p:cNvPr id="2" name="image5.png">
            <a:extLst>
              <a:ext uri="{FF2B5EF4-FFF2-40B4-BE49-F238E27FC236}">
                <a16:creationId xmlns:a16="http://schemas.microsoft.com/office/drawing/2014/main" id="{ABF44E03-1BF5-946D-65B3-EAF5D839FC16}"/>
              </a:ext>
            </a:extLst>
          </p:cNvPr>
          <p:cNvPicPr>
            <a:picLocks noChangeAspect="1"/>
          </p:cNvPicPr>
          <p:nvPr/>
        </p:nvPicPr>
        <p:blipFill>
          <a:blip r:embed="rId2"/>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3" name="TextBox 2">
            <a:extLst>
              <a:ext uri="{FF2B5EF4-FFF2-40B4-BE49-F238E27FC236}">
                <a16:creationId xmlns:a16="http://schemas.microsoft.com/office/drawing/2014/main" id="{209E11D3-18C4-FDCF-6C39-B1E15CBE7C6D}"/>
              </a:ext>
            </a:extLst>
          </p:cNvPr>
          <p:cNvSpPr txBox="1"/>
          <p:nvPr/>
        </p:nvSpPr>
        <p:spPr>
          <a:xfrm>
            <a:off x="7890568" y="5447285"/>
            <a:ext cx="3261781" cy="276999"/>
          </a:xfrm>
          <a:prstGeom prst="rect">
            <a:avLst/>
          </a:prstGeom>
          <a:noFill/>
        </p:spPr>
        <p:txBody>
          <a:bodyPr wrap="square">
            <a:spAutoFit/>
          </a:bodyPr>
          <a:lstStyle/>
          <a:p>
            <a:pPr marL="0" marR="0" algn="ctr">
              <a:spcBef>
                <a:spcPts val="0"/>
              </a:spcBef>
              <a:spcAft>
                <a:spcPts val="0"/>
              </a:spcAft>
            </a:pPr>
            <a:r>
              <a:rPr lang="en-US" sz="1200" dirty="0">
                <a:effectLst/>
                <a:latin typeface="Times New Roman" panose="02020603050405020304" pitchFamily="18" charset="0"/>
                <a:ea typeface="SimSun" panose="02010600030101010101" pitchFamily="2" charset="-122"/>
              </a:rPr>
              <a:t>Figure. 4.1: Workflow of Ensemble Technique</a:t>
            </a:r>
          </a:p>
        </p:txBody>
      </p:sp>
      <p:sp>
        <p:nvSpPr>
          <p:cNvPr id="5" name="Title 1">
            <a:extLst>
              <a:ext uri="{FF2B5EF4-FFF2-40B4-BE49-F238E27FC236}">
                <a16:creationId xmlns:a16="http://schemas.microsoft.com/office/drawing/2014/main" id="{743AF6D8-81BF-03AA-E5A6-726AD4F5885D}"/>
              </a:ext>
            </a:extLst>
          </p:cNvPr>
          <p:cNvSpPr txBox="1"/>
          <p:nvPr/>
        </p:nvSpPr>
        <p:spPr>
          <a:xfrm>
            <a:off x="1371597" y="348865"/>
            <a:ext cx="10044023" cy="877729"/>
          </a:xfrm>
          <a:prstGeom prst="rect">
            <a:avLst/>
          </a:prstGeom>
        </p:spPr>
        <p:txBody>
          <a:bodyPr vert="horz" lIns="91440" tIns="45720" rIns="91440" bIns="45720" rtlCol="0" anchor="ctr">
            <a:normAutofit/>
          </a:bodyPr>
          <a:lstStyle/>
          <a:p>
            <a:pPr>
              <a:lnSpc>
                <a:spcPct val="90000"/>
              </a:lnSpc>
              <a:spcBef>
                <a:spcPct val="0"/>
              </a:spcBef>
              <a:spcAft>
                <a:spcPts val="600"/>
              </a:spcAft>
              <a:defRPr sz="1800" b="0" i="0" u="none" strike="noStrike" kern="0" cap="none" spc="0" baseline="0">
                <a:solidFill>
                  <a:srgbClr val="000000"/>
                </a:solidFill>
                <a:uFillTx/>
              </a:defRPr>
            </a:pPr>
            <a:r>
              <a:rPr lang="en-US" sz="4000" kern="1200" dirty="0">
                <a:solidFill>
                  <a:schemeClr val="bg1"/>
                </a:solidFill>
                <a:latin typeface="+mj-lt"/>
                <a:ea typeface="+mj-ea"/>
                <a:cs typeface="+mj-cs"/>
              </a:rPr>
              <a:t>4. Design Principles of Ensemble </a:t>
            </a:r>
            <a:r>
              <a:rPr lang="en-US" sz="4000" dirty="0">
                <a:solidFill>
                  <a:schemeClr val="bg1"/>
                </a:solidFill>
                <a:effectLst/>
                <a:latin typeface="+mj-lt"/>
                <a:ea typeface="SimSun" panose="02010600030101010101" pitchFamily="2" charset="-122"/>
              </a:rPr>
              <a:t>Technique</a:t>
            </a:r>
            <a:endParaRPr lang="en-US" sz="4000" kern="1200" dirty="0">
              <a:solidFill>
                <a:schemeClr val="bg1"/>
              </a:solidFill>
              <a:latin typeface="+mj-lt"/>
              <a:ea typeface="+mj-ea"/>
              <a:cs typeface="+mj-cs"/>
            </a:endParaRPr>
          </a:p>
        </p:txBody>
      </p:sp>
      <p:pic>
        <p:nvPicPr>
          <p:cNvPr id="7" name="Picture 6" descr="A black background with a black square&#10;&#10;AI-generated content may be incorrect.">
            <a:extLst>
              <a:ext uri="{FF2B5EF4-FFF2-40B4-BE49-F238E27FC236}">
                <a16:creationId xmlns:a16="http://schemas.microsoft.com/office/drawing/2014/main" id="{6D49108E-D2FF-A591-A949-16E9A1BA4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8891" y="2047212"/>
            <a:ext cx="4668220" cy="3398427"/>
          </a:xfrm>
          <a:prstGeom prst="rect">
            <a:avLst/>
          </a:prstGeom>
        </p:spPr>
      </p:pic>
    </p:spTree>
    <p:extLst>
      <p:ext uri="{BB962C8B-B14F-4D97-AF65-F5344CB8AC3E}">
        <p14:creationId xmlns:p14="http://schemas.microsoft.com/office/powerpoint/2010/main" val="29151794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4111</TotalTime>
  <Words>2127</Words>
  <Application>Microsoft Macintosh PowerPoint</Application>
  <PresentationFormat>Widescreen</PresentationFormat>
  <Paragraphs>234</Paragraphs>
  <Slides>30</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Aptos</vt:lpstr>
      <vt:lpstr>Arial</vt:lpstr>
      <vt:lpstr>Calibri</vt:lpstr>
      <vt:lpstr>Calibri Light</vt:lpstr>
      <vt:lpstr>Courier New</vt:lpstr>
      <vt:lpstr>Times New Roman</vt:lpstr>
      <vt:lpstr>Office Theme</vt:lpstr>
      <vt:lpstr>Creating Text from images with OCR API </vt:lpstr>
      <vt:lpstr>Agenda</vt:lpstr>
      <vt:lpstr>1. Objective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 AND INVESTIGATE KNN</dc:title>
  <dc:creator>Riswan Basha S</dc:creator>
  <cp:lastModifiedBy>Natarajan, Karthik Prabu</cp:lastModifiedBy>
  <cp:revision>203</cp:revision>
  <dcterms:created xsi:type="dcterms:W3CDTF">2023-03-24T09:25:36Z</dcterms:created>
  <dcterms:modified xsi:type="dcterms:W3CDTF">2025-03-22T10:03:57Z</dcterms:modified>
</cp:coreProperties>
</file>